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66"/>
  </p:notesMasterIdLst>
  <p:handoutMasterIdLst>
    <p:handoutMasterId r:id="rId67"/>
  </p:handoutMasterIdLst>
  <p:sldIdLst>
    <p:sldId id="256" r:id="rId2"/>
    <p:sldId id="304" r:id="rId3"/>
    <p:sldId id="275" r:id="rId4"/>
    <p:sldId id="276" r:id="rId5"/>
    <p:sldId id="277" r:id="rId6"/>
    <p:sldId id="278" r:id="rId7"/>
    <p:sldId id="279" r:id="rId8"/>
    <p:sldId id="280" r:id="rId9"/>
    <p:sldId id="281" r:id="rId10"/>
    <p:sldId id="282" r:id="rId11"/>
    <p:sldId id="283" r:id="rId12"/>
    <p:sldId id="305" r:id="rId13"/>
    <p:sldId id="284" r:id="rId14"/>
    <p:sldId id="285" r:id="rId15"/>
    <p:sldId id="286" r:id="rId16"/>
    <p:sldId id="287" r:id="rId17"/>
    <p:sldId id="289" r:id="rId18"/>
    <p:sldId id="290" r:id="rId19"/>
    <p:sldId id="291" r:id="rId20"/>
    <p:sldId id="292" r:id="rId21"/>
    <p:sldId id="293" r:id="rId22"/>
    <p:sldId id="294" r:id="rId23"/>
    <p:sldId id="295" r:id="rId24"/>
    <p:sldId id="296" r:id="rId25"/>
    <p:sldId id="288" r:id="rId26"/>
    <p:sldId id="297" r:id="rId27"/>
    <p:sldId id="298" r:id="rId28"/>
    <p:sldId id="299" r:id="rId29"/>
    <p:sldId id="300" r:id="rId30"/>
    <p:sldId id="301" r:id="rId31"/>
    <p:sldId id="265" r:id="rId32"/>
    <p:sldId id="302" r:id="rId33"/>
    <p:sldId id="303" r:id="rId34"/>
    <p:sldId id="306" r:id="rId35"/>
    <p:sldId id="257" r:id="rId36"/>
    <p:sldId id="266" r:id="rId37"/>
    <p:sldId id="268" r:id="rId38"/>
    <p:sldId id="269" r:id="rId39"/>
    <p:sldId id="270" r:id="rId40"/>
    <p:sldId id="271" r:id="rId41"/>
    <p:sldId id="272" r:id="rId42"/>
    <p:sldId id="273" r:id="rId43"/>
    <p:sldId id="274" r:id="rId44"/>
    <p:sldId id="307" r:id="rId45"/>
    <p:sldId id="308" r:id="rId46"/>
    <p:sldId id="309" r:id="rId47"/>
    <p:sldId id="310" r:id="rId48"/>
    <p:sldId id="311" r:id="rId49"/>
    <p:sldId id="312" r:id="rId50"/>
    <p:sldId id="313" r:id="rId51"/>
    <p:sldId id="314" r:id="rId52"/>
    <p:sldId id="315" r:id="rId53"/>
    <p:sldId id="316" r:id="rId54"/>
    <p:sldId id="317" r:id="rId55"/>
    <p:sldId id="318" r:id="rId56"/>
    <p:sldId id="319" r:id="rId57"/>
    <p:sldId id="320" r:id="rId58"/>
    <p:sldId id="321" r:id="rId59"/>
    <p:sldId id="322" r:id="rId60"/>
    <p:sldId id="323" r:id="rId61"/>
    <p:sldId id="324" r:id="rId62"/>
    <p:sldId id="325" r:id="rId63"/>
    <p:sldId id="326" r:id="rId64"/>
    <p:sldId id="327" r:id="rId65"/>
  </p:sldIdLst>
  <p:sldSz cx="12188825"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8" pos="3839">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20000" autoAdjust="0"/>
    <p:restoredTop sz="73358" autoAdjust="0"/>
  </p:normalViewPr>
  <p:slideViewPr>
    <p:cSldViewPr showGuides="1">
      <p:cViewPr varScale="1">
        <p:scale>
          <a:sx n="53" d="100"/>
          <a:sy n="53" d="100"/>
        </p:scale>
        <p:origin x="1218" y="72"/>
      </p:cViewPr>
      <p:guideLst>
        <p:guide orient="horz" pos="2160"/>
        <p:guide pos="3839"/>
      </p:guideLst>
    </p:cSldViewPr>
  </p:slideViewPr>
  <p:notesTextViewPr>
    <p:cViewPr>
      <p:scale>
        <a:sx n="1" d="1"/>
        <a:sy n="1" d="1"/>
      </p:scale>
      <p:origin x="0" y="0"/>
    </p:cViewPr>
  </p:notesTextViewPr>
  <p:sorterViewPr>
    <p:cViewPr>
      <p:scale>
        <a:sx n="100" d="100"/>
        <a:sy n="100" d="100"/>
      </p:scale>
      <p:origin x="0" y="-22326"/>
    </p:cViewPr>
  </p:sorterViewPr>
  <p:notesViewPr>
    <p:cSldViewPr showGuides="1">
      <p:cViewPr varScale="1">
        <p:scale>
          <a:sx n="63" d="100"/>
          <a:sy n="63" d="100"/>
        </p:scale>
        <p:origin x="2838" y="108"/>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notesMaster" Target="notesMasters/notesMaster1.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handoutMaster" Target="handoutMasters/handoutMaster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dirty="0">
              <a:latin typeface="Arial Narrow" panose="020B0606020202030204" pitchFamily="34" charset="0"/>
            </a:endParaRPr>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24CE221E-83ED-4F6C-BA5F-3F9E6FDB6953}" type="datetimeFigureOut">
              <a:rPr lang="en-US">
                <a:latin typeface="Arial Narrow" panose="020B0606020202030204" pitchFamily="34" charset="0"/>
              </a:rPr>
              <a:t>11/30/2020</a:t>
            </a:fld>
            <a:endParaRPr dirty="0">
              <a:latin typeface="Arial Narrow" panose="020B0606020202030204" pitchFamily="34" charset="0"/>
            </a:endParaRPr>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dirty="0">
              <a:latin typeface="Arial Narrow" panose="020B0606020202030204" pitchFamily="34" charset="0"/>
            </a:endParaRPr>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CA4CBEF8-5CDE-472B-839B-B8BB0C881006}" type="slidenum">
              <a:rPr>
                <a:latin typeface="Arial Narrow" panose="020B0606020202030204" pitchFamily="34" charset="0"/>
              </a:rPr>
              <a:t>‹#›</a:t>
            </a:fld>
            <a:endParaRPr dirty="0">
              <a:latin typeface="Arial Narrow" panose="020B0606020202030204" pitchFamily="34" charset="0"/>
            </a:endParaRPr>
          </a:p>
        </p:txBody>
      </p:sp>
    </p:spTree>
    <p:extLst>
      <p:ext uri="{BB962C8B-B14F-4D97-AF65-F5344CB8AC3E}">
        <p14:creationId xmlns:p14="http://schemas.microsoft.com/office/powerpoint/2010/main" val="426328929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atin typeface="Arial Narrow" panose="020B0606020202030204" pitchFamily="34" charset="0"/>
              </a:defRPr>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atin typeface="Arial Narrow" panose="020B0606020202030204" pitchFamily="34" charset="0"/>
              </a:defRPr>
            </a:lvl1pPr>
          </a:lstStyle>
          <a:p>
            <a:fld id="{97853E5F-CE67-483C-A264-F17AC70E9CA2}" type="datetimeFigureOut">
              <a:rPr lang="en-US" smtClean="0"/>
              <a:pPr/>
              <a:t>11/30/2020</a:t>
            </a:fld>
            <a:endParaRPr lang="en-US" dirty="0"/>
          </a:p>
        </p:txBody>
      </p:sp>
      <p:sp>
        <p:nvSpPr>
          <p:cNvPr id="4" name="Slide Image Placeholder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dirty="0"/>
              <a:t>Click to edit Master text styles</a:t>
            </a:r>
          </a:p>
          <a:p>
            <a:pPr lvl="1"/>
            <a:r>
              <a:rPr dirty="0"/>
              <a:t>Second level</a:t>
            </a:r>
          </a:p>
          <a:p>
            <a:pPr lvl="2"/>
            <a:r>
              <a:rPr dirty="0"/>
              <a:t>Third level</a:t>
            </a:r>
          </a:p>
          <a:p>
            <a:pPr lvl="3"/>
            <a:r>
              <a:rPr dirty="0"/>
              <a:t>Fourth level</a:t>
            </a:r>
          </a:p>
          <a:p>
            <a:pPr lvl="4"/>
            <a:r>
              <a:rPr dirty="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atin typeface="Arial Narrow" panose="020B0606020202030204" pitchFamily="34" charset="0"/>
              </a:defRPr>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atin typeface="Arial Narrow" panose="020B0606020202030204" pitchFamily="34" charset="0"/>
              </a:defRPr>
            </a:lvl1pPr>
          </a:lstStyle>
          <a:p>
            <a:fld id="{6BB98AFB-CB0D-4DFE-87B9-B4B0D0DE73CD}" type="slidenum">
              <a:rPr lang="en-US" smtClean="0"/>
              <a:pPr/>
              <a:t>‹#›</a:t>
            </a:fld>
            <a:endParaRPr lang="en-US" dirty="0"/>
          </a:p>
        </p:txBody>
      </p:sp>
    </p:spTree>
    <p:extLst>
      <p:ext uri="{BB962C8B-B14F-4D97-AF65-F5344CB8AC3E}">
        <p14:creationId xmlns:p14="http://schemas.microsoft.com/office/powerpoint/2010/main" val="25128058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Arial Narrow" panose="020B0606020202030204" pitchFamily="34" charset="0"/>
        <a:ea typeface="+mn-ea"/>
        <a:cs typeface="+mn-cs"/>
      </a:defRPr>
    </a:lvl1pPr>
    <a:lvl2pPr marL="457200" algn="l" defTabSz="914400" rtl="0" eaLnBrk="1" latinLnBrk="0" hangingPunct="1">
      <a:defRPr sz="1200" kern="1200">
        <a:solidFill>
          <a:schemeClr val="tx1"/>
        </a:solidFill>
        <a:latin typeface="Arial Narrow" panose="020B0606020202030204" pitchFamily="34" charset="0"/>
        <a:ea typeface="+mn-ea"/>
        <a:cs typeface="+mn-cs"/>
      </a:defRPr>
    </a:lvl2pPr>
    <a:lvl3pPr marL="914400" algn="l" defTabSz="914400" rtl="0" eaLnBrk="1" latinLnBrk="0" hangingPunct="1">
      <a:defRPr sz="1200" kern="1200">
        <a:solidFill>
          <a:schemeClr val="tx1"/>
        </a:solidFill>
        <a:latin typeface="Arial Narrow" panose="020B0606020202030204" pitchFamily="34" charset="0"/>
        <a:ea typeface="+mn-ea"/>
        <a:cs typeface="+mn-cs"/>
      </a:defRPr>
    </a:lvl3pPr>
    <a:lvl4pPr marL="1371600" algn="l" defTabSz="914400" rtl="0" eaLnBrk="1" latinLnBrk="0" hangingPunct="1">
      <a:defRPr sz="1200" kern="1200">
        <a:solidFill>
          <a:schemeClr val="tx1"/>
        </a:solidFill>
        <a:latin typeface="Arial Narrow" panose="020B0606020202030204" pitchFamily="34" charset="0"/>
        <a:ea typeface="+mn-ea"/>
        <a:cs typeface="+mn-cs"/>
      </a:defRPr>
    </a:lvl4pPr>
    <a:lvl5pPr marL="1828800" algn="l" defTabSz="914400" rtl="0" eaLnBrk="1" latinLnBrk="0" hangingPunct="1">
      <a:defRPr sz="1200" kern="1200">
        <a:solidFill>
          <a:schemeClr val="tx1"/>
        </a:solidFill>
        <a:latin typeface="Arial Narrow" panose="020B060602020203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 indent="0">
              <a:buNone/>
            </a:pPr>
            <a:r>
              <a:rPr lang="en-US" sz="1200" dirty="0"/>
              <a:t>This chapter presents a review of writings on the topic, much of them from the late twentieth century, when the roles of strategic planning and strategic thinking were hotly debated. </a:t>
            </a:r>
          </a:p>
          <a:p>
            <a:pPr marL="45720" indent="0">
              <a:buNone/>
            </a:pPr>
            <a:r>
              <a:rPr lang="en-US" sz="1200" dirty="0"/>
              <a:t>These early insights may be useful for healthcare leaders seeking to clarify—or refresh—their approach to this topic.</a:t>
            </a:r>
          </a:p>
          <a:p>
            <a:endParaRPr lang="en-US" dirty="0"/>
          </a:p>
        </p:txBody>
      </p:sp>
      <p:sp>
        <p:nvSpPr>
          <p:cNvPr id="4" name="Slide Number Placeholder 3"/>
          <p:cNvSpPr>
            <a:spLocks noGrp="1"/>
          </p:cNvSpPr>
          <p:nvPr>
            <p:ph type="sldNum" sz="quarter" idx="10"/>
          </p:nvPr>
        </p:nvSpPr>
        <p:spPr/>
        <p:txBody>
          <a:bodyPr/>
          <a:lstStyle/>
          <a:p>
            <a:fld id="{6BB98AFB-CB0D-4DFE-87B9-B4B0D0DE73CD}" type="slidenum">
              <a:rPr lang="en-US" smtClean="0"/>
              <a:t>3</a:t>
            </a:fld>
            <a:endParaRPr lang="en-US"/>
          </a:p>
        </p:txBody>
      </p:sp>
    </p:spTree>
    <p:extLst>
      <p:ext uri="{BB962C8B-B14F-4D97-AF65-F5344CB8AC3E}">
        <p14:creationId xmlns:p14="http://schemas.microsoft.com/office/powerpoint/2010/main" val="17010814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BB98AFB-CB0D-4DFE-87B9-B4B0D0DE73CD}" type="slidenum">
              <a:rPr lang="en-US" smtClean="0"/>
              <a:t>4</a:t>
            </a:fld>
            <a:endParaRPr lang="en-US"/>
          </a:p>
        </p:txBody>
      </p:sp>
    </p:spTree>
    <p:extLst>
      <p:ext uri="{BB962C8B-B14F-4D97-AF65-F5344CB8AC3E}">
        <p14:creationId xmlns:p14="http://schemas.microsoft.com/office/powerpoint/2010/main" val="370201295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BB98AFB-CB0D-4DFE-87B9-B4B0D0DE73CD}" type="slidenum">
              <a:rPr lang="en-US" smtClean="0"/>
              <a:t>5</a:t>
            </a:fld>
            <a:endParaRPr lang="en-US"/>
          </a:p>
        </p:txBody>
      </p:sp>
    </p:spTree>
    <p:extLst>
      <p:ext uri="{BB962C8B-B14F-4D97-AF65-F5344CB8AC3E}">
        <p14:creationId xmlns:p14="http://schemas.microsoft.com/office/powerpoint/2010/main" val="347616609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BB98AFB-CB0D-4DFE-87B9-B4B0D0DE73CD}" type="slidenum">
              <a:rPr lang="en-US" smtClean="0"/>
              <a:t>9</a:t>
            </a:fld>
            <a:endParaRPr lang="en-US"/>
          </a:p>
        </p:txBody>
      </p:sp>
    </p:spTree>
    <p:extLst>
      <p:ext uri="{BB962C8B-B14F-4D97-AF65-F5344CB8AC3E}">
        <p14:creationId xmlns:p14="http://schemas.microsoft.com/office/powerpoint/2010/main" val="42409466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If senior leaders gain a strong understanding of the business, the current and possible future environment, and the rationale for the organizational direction agreed on through the strategic planning process, they are more likely to be able to respond swiftly and effectively to challenges and opportunities that emerge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Beinhocker and Kaplan (2002) agree with Hamel (1996) that strategic experimentation is appropriate and allows for controlled testing of potential future opportunities. They also agree that many of the issues that companies face today are best addressed in multidisciplinary, crosscutting forums that demand new voices, discussions, and perspectives.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p>
          <a:p>
            <a:endParaRPr lang="en-US" dirty="0"/>
          </a:p>
        </p:txBody>
      </p:sp>
      <p:sp>
        <p:nvSpPr>
          <p:cNvPr id="4" name="Slide Number Placeholder 3"/>
          <p:cNvSpPr>
            <a:spLocks noGrp="1"/>
          </p:cNvSpPr>
          <p:nvPr>
            <p:ph type="sldNum" sz="quarter" idx="10"/>
          </p:nvPr>
        </p:nvSpPr>
        <p:spPr/>
        <p:txBody>
          <a:bodyPr/>
          <a:lstStyle/>
          <a:p>
            <a:fld id="{6BB98AFB-CB0D-4DFE-87B9-B4B0D0DE73CD}" type="slidenum">
              <a:rPr lang="en-US" smtClean="0"/>
              <a:t>15</a:t>
            </a:fld>
            <a:endParaRPr lang="en-US"/>
          </a:p>
        </p:txBody>
      </p:sp>
    </p:spTree>
    <p:extLst>
      <p:ext uri="{BB962C8B-B14F-4D97-AF65-F5344CB8AC3E}">
        <p14:creationId xmlns:p14="http://schemas.microsoft.com/office/powerpoint/2010/main" val="44181287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560070" indent="-514350">
              <a:buAutoNum type="arabicPeriod"/>
            </a:pPr>
            <a:r>
              <a:rPr lang="en-US" sz="1200" dirty="0"/>
              <a:t>What does not fit? Are there business units that are peripheral and don’t add (or even may detract from) significant value to the organization? </a:t>
            </a:r>
          </a:p>
          <a:p>
            <a:pPr marL="560070" indent="-514350">
              <a:buAutoNum type="arabicPeriod"/>
            </a:pPr>
            <a:r>
              <a:rPr lang="en-US" sz="1200" dirty="0"/>
              <a:t>What would an outsider do? If new external people were in charge, would they jettison legacy products, projects, or beliefs?</a:t>
            </a:r>
          </a:p>
          <a:p>
            <a:pPr marL="560070" indent="-514350">
              <a:buAutoNum type="arabicPeriod"/>
            </a:pPr>
            <a:r>
              <a:rPr lang="en-US" sz="1200" b="0" i="0" kern="1200" dirty="0">
                <a:solidFill>
                  <a:schemeClr val="tx1"/>
                </a:solidFill>
                <a:effectLst/>
                <a:ea typeface="+mn-ea"/>
                <a:cs typeface="+mn-cs"/>
              </a:rPr>
              <a:t>Do I understand why we do it this way? </a:t>
            </a:r>
          </a:p>
          <a:p>
            <a:pPr marL="560070" indent="-514350">
              <a:buAutoNum type="arabicPeriod"/>
            </a:pPr>
            <a:r>
              <a:rPr lang="en-US" sz="1200" b="0" i="0" kern="1200" dirty="0">
                <a:solidFill>
                  <a:schemeClr val="tx1"/>
                </a:solidFill>
                <a:effectLst/>
                <a:ea typeface="+mn-ea"/>
                <a:cs typeface="+mn-cs"/>
              </a:rPr>
              <a:t>Are practices, habits, operations, processes, and systems appropriate for successful strategy execution? </a:t>
            </a:r>
          </a:p>
          <a:p>
            <a:pPr marL="560070" indent="-514350">
              <a:buAutoNum type="arabicPeriod"/>
            </a:pPr>
            <a:r>
              <a:rPr lang="en-US" sz="1200" b="0" i="0" kern="1200" dirty="0">
                <a:solidFill>
                  <a:schemeClr val="tx1"/>
                </a:solidFill>
                <a:effectLst/>
                <a:ea typeface="+mn-ea"/>
                <a:cs typeface="+mn-cs"/>
              </a:rPr>
              <a:t>What might be the long-term consequences? Have we evaluated the possible substantive effects of this strategy in the long run?</a:t>
            </a:r>
            <a:endParaRPr lang="en-US" sz="1200" dirty="0"/>
          </a:p>
          <a:p>
            <a:endParaRPr lang="en-US" dirty="0"/>
          </a:p>
        </p:txBody>
      </p:sp>
      <p:sp>
        <p:nvSpPr>
          <p:cNvPr id="4" name="Slide Number Placeholder 3"/>
          <p:cNvSpPr>
            <a:spLocks noGrp="1"/>
          </p:cNvSpPr>
          <p:nvPr>
            <p:ph type="sldNum" sz="quarter" idx="10"/>
          </p:nvPr>
        </p:nvSpPr>
        <p:spPr/>
        <p:txBody>
          <a:bodyPr/>
          <a:lstStyle/>
          <a:p>
            <a:fld id="{6BB98AFB-CB0D-4DFE-87B9-B4B0D0DE73CD}" type="slidenum">
              <a:rPr lang="en-US" smtClean="0"/>
              <a:t>16</a:t>
            </a:fld>
            <a:endParaRPr lang="en-US"/>
          </a:p>
        </p:txBody>
      </p:sp>
    </p:spTree>
    <p:extLst>
      <p:ext uri="{BB962C8B-B14F-4D97-AF65-F5344CB8AC3E}">
        <p14:creationId xmlns:p14="http://schemas.microsoft.com/office/powerpoint/2010/main" val="266797828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ea typeface="+mn-ea"/>
                <a:cs typeface="+mn-cs"/>
              </a:rPr>
              <a:t>NEW APPROACHES TO PROMOTING STRATEGIC THINKING Businesses outside healthcare are years ahead of the healthcare sec- tor in promoting strategic thinking in their organizations. Many companies use the following approaches:</a:t>
            </a:r>
            <a:endParaRPr lang="en-US" dirty="0"/>
          </a:p>
        </p:txBody>
      </p:sp>
      <p:sp>
        <p:nvSpPr>
          <p:cNvPr id="4" name="Slide Number Placeholder 3"/>
          <p:cNvSpPr>
            <a:spLocks noGrp="1"/>
          </p:cNvSpPr>
          <p:nvPr>
            <p:ph type="sldNum" sz="quarter" idx="10"/>
          </p:nvPr>
        </p:nvSpPr>
        <p:spPr/>
        <p:txBody>
          <a:bodyPr/>
          <a:lstStyle/>
          <a:p>
            <a:fld id="{6BB98AFB-CB0D-4DFE-87B9-B4B0D0DE73CD}" type="slidenum">
              <a:rPr lang="en-US" smtClean="0"/>
              <a:t>17</a:t>
            </a:fld>
            <a:endParaRPr lang="en-US"/>
          </a:p>
        </p:txBody>
      </p:sp>
    </p:spTree>
    <p:extLst>
      <p:ext uri="{BB962C8B-B14F-4D97-AF65-F5344CB8AC3E}">
        <p14:creationId xmlns:p14="http://schemas.microsoft.com/office/powerpoint/2010/main" val="179166206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BB98AFB-CB0D-4DFE-87B9-B4B0D0DE73CD}" type="slidenum">
              <a:rPr lang="en-US" smtClean="0"/>
              <a:pPr/>
              <a:t>19</a:t>
            </a:fld>
            <a:endParaRPr lang="en-US" dirty="0"/>
          </a:p>
        </p:txBody>
      </p:sp>
    </p:spTree>
    <p:extLst>
      <p:ext uri="{BB962C8B-B14F-4D97-AF65-F5344CB8AC3E}">
        <p14:creationId xmlns:p14="http://schemas.microsoft.com/office/powerpoint/2010/main" val="115767829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BB98AFB-CB0D-4DFE-87B9-B4B0D0DE73CD}" type="slidenum">
              <a:rPr lang="en-US" smtClean="0"/>
              <a:t>29</a:t>
            </a:fld>
            <a:endParaRPr lang="en-US"/>
          </a:p>
        </p:txBody>
      </p:sp>
    </p:spTree>
    <p:extLst>
      <p:ext uri="{BB962C8B-B14F-4D97-AF65-F5344CB8AC3E}">
        <p14:creationId xmlns:p14="http://schemas.microsoft.com/office/powerpoint/2010/main" val="295563848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ea typeface="+mn-ea"/>
                <a:cs typeface="+mn-cs"/>
              </a:rPr>
              <a:t>Thinking skills, in which Hanford identifies four subtools:</a:t>
            </a:r>
          </a:p>
          <a:p>
            <a:r>
              <a:rPr lang="en-US" sz="1200" dirty="0"/>
              <a:t>Reframing, or developing one or more optional approaches to addressing an issue or opportunity (often by shifting the focus) rather than falling victim to “there’s only one way to go.”</a:t>
            </a:r>
          </a:p>
          <a:p>
            <a:r>
              <a:rPr lang="en-US" sz="1200" dirty="0"/>
              <a:t> Mapmaking, a deliberate approach to developing a full range of alternatives for addressing an issue before deciding what to do about it; this activity is accompanied by a collaborative approach—which includes developing the map and then deciding what to do about it—rather than the typical adversarial senior group discussion and decision-making process. </a:t>
            </a:r>
          </a:p>
          <a:p>
            <a:r>
              <a:rPr lang="en-US" sz="1200" dirty="0"/>
              <a:t>Using searching questions to stimulate discussions of the “what ifs” and “why nots” in confronting the big issues facing the organization.</a:t>
            </a:r>
          </a:p>
          <a:p>
            <a:r>
              <a:rPr lang="en-US" sz="1200" b="0" i="0" kern="1200" dirty="0">
                <a:solidFill>
                  <a:schemeClr val="tx1"/>
                </a:solidFill>
                <a:effectLst/>
                <a:ea typeface="+mn-ea"/>
                <a:cs typeface="+mn-cs"/>
              </a:rPr>
              <a:t>Asking effective questions when reviewing issues in order to enhance creativity, increase commitment to organizational goals, and empower others to maximize their contributions to organizational success and their own job satisfaction.</a:t>
            </a:r>
            <a:endParaRPr lang="en-US" sz="1200" dirty="0"/>
          </a:p>
          <a:p>
            <a:endParaRPr lang="en-US" sz="1200" dirty="0"/>
          </a:p>
          <a:p>
            <a:endParaRPr lang="en-US" dirty="0"/>
          </a:p>
        </p:txBody>
      </p:sp>
      <p:sp>
        <p:nvSpPr>
          <p:cNvPr id="4" name="Slide Number Placeholder 3"/>
          <p:cNvSpPr>
            <a:spLocks noGrp="1"/>
          </p:cNvSpPr>
          <p:nvPr>
            <p:ph type="sldNum" sz="quarter" idx="10"/>
          </p:nvPr>
        </p:nvSpPr>
        <p:spPr/>
        <p:txBody>
          <a:bodyPr/>
          <a:lstStyle/>
          <a:p>
            <a:fld id="{6BB98AFB-CB0D-4DFE-87B9-B4B0D0DE73CD}" type="slidenum">
              <a:rPr lang="en-US" smtClean="0"/>
              <a:t>32</a:t>
            </a:fld>
            <a:endParaRPr lang="en-US"/>
          </a:p>
        </p:txBody>
      </p:sp>
    </p:spTree>
    <p:extLst>
      <p:ext uri="{BB962C8B-B14F-4D97-AF65-F5344CB8AC3E}">
        <p14:creationId xmlns:p14="http://schemas.microsoft.com/office/powerpoint/2010/main" val="148962818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rgbClr val="3C3C3C"/>
                </a:solidFill>
                <a:latin typeface="Roboto"/>
              </a:rPr>
              <a:t>Most director and executive content thinking can be categorized as “either/or” thinking (it is either x or y); expand the </a:t>
            </a:r>
            <a:r>
              <a:rPr lang="en-US" sz="1200" dirty="0"/>
              <a:t>range of alternatives to include “more/less” and “both/ and” thinking. Similarly, most director and executive process thinking is “stay put” thinking, which is fine for straightforward issues in stable situations; expand the range of alternatives to include “minor from/to” and “major from/to” thinking.</a:t>
            </a:r>
          </a:p>
          <a:p>
            <a:endParaRPr lang="en-US" dirty="0"/>
          </a:p>
        </p:txBody>
      </p:sp>
      <p:sp>
        <p:nvSpPr>
          <p:cNvPr id="4" name="Slide Number Placeholder 3"/>
          <p:cNvSpPr>
            <a:spLocks noGrp="1"/>
          </p:cNvSpPr>
          <p:nvPr>
            <p:ph type="sldNum" sz="quarter" idx="10"/>
          </p:nvPr>
        </p:nvSpPr>
        <p:spPr/>
        <p:txBody>
          <a:bodyPr/>
          <a:lstStyle/>
          <a:p>
            <a:fld id="{6BB98AFB-CB0D-4DFE-87B9-B4B0D0DE73CD}" type="slidenum">
              <a:rPr lang="en-US" smtClean="0"/>
              <a:t>33</a:t>
            </a:fld>
            <a:endParaRPr lang="en-US"/>
          </a:p>
        </p:txBody>
      </p:sp>
    </p:spTree>
    <p:extLst>
      <p:ext uri="{BB962C8B-B14F-4D97-AF65-F5344CB8AC3E}">
        <p14:creationId xmlns:p14="http://schemas.microsoft.com/office/powerpoint/2010/main" val="5475667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FB91549-43BF-425A-AF25-75262019208C}" type="slidenum">
              <a:rPr lang="en-US" smtClean="0"/>
              <a:t>34</a:t>
            </a:fld>
            <a:endParaRPr lang="en-US" dirty="0"/>
          </a:p>
        </p:txBody>
      </p:sp>
    </p:spTree>
    <p:extLst>
      <p:ext uri="{BB962C8B-B14F-4D97-AF65-F5344CB8AC3E}">
        <p14:creationId xmlns:p14="http://schemas.microsoft.com/office/powerpoint/2010/main" val="35317841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FB91549-43BF-425A-AF25-75262019208C}" type="slidenum">
              <a:rPr lang="en-US" smtClean="0"/>
              <a:t>35</a:t>
            </a:fld>
            <a:endParaRPr lang="en-US" dirty="0"/>
          </a:p>
        </p:txBody>
      </p:sp>
    </p:spTree>
    <p:extLst>
      <p:ext uri="{BB962C8B-B14F-4D97-AF65-F5344CB8AC3E}">
        <p14:creationId xmlns:p14="http://schemas.microsoft.com/office/powerpoint/2010/main" val="113117126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065214" y="533400"/>
            <a:ext cx="5029200" cy="2514601"/>
          </a:xfrm>
        </p:spPr>
        <p:txBody>
          <a:bodyPr>
            <a:normAutofit/>
          </a:bodyPr>
          <a:lstStyle>
            <a:lvl1pPr>
              <a:defRPr sz="5400"/>
            </a:lvl1pPr>
          </a:lstStyle>
          <a:p>
            <a:r>
              <a:rPr lang="en-US"/>
              <a:t>Click to edit Master title style</a:t>
            </a:r>
            <a:endParaRPr/>
          </a:p>
        </p:txBody>
      </p:sp>
      <p:sp>
        <p:nvSpPr>
          <p:cNvPr id="3" name="Subtitle 2"/>
          <p:cNvSpPr>
            <a:spLocks noGrp="1"/>
          </p:cNvSpPr>
          <p:nvPr>
            <p:ph type="subTitle" idx="1"/>
          </p:nvPr>
        </p:nvSpPr>
        <p:spPr>
          <a:xfrm>
            <a:off x="1065212" y="3403600"/>
            <a:ext cx="5029201" cy="1397000"/>
          </a:xfrm>
        </p:spPr>
        <p:txBody>
          <a:bodyPr>
            <a:normAutofit/>
          </a:bodyPr>
          <a:lstStyle>
            <a:lvl1pPr marL="0" indent="0" algn="l">
              <a:spcBef>
                <a:spcPts val="600"/>
              </a:spcBef>
              <a:buNone/>
              <a:defRPr sz="2400">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a:p>
        </p:txBody>
      </p:sp>
      <p:sp>
        <p:nvSpPr>
          <p:cNvPr id="5" name="Footer Placeholder 4"/>
          <p:cNvSpPr>
            <a:spLocks noGrp="1"/>
          </p:cNvSpPr>
          <p:nvPr>
            <p:ph type="ftr" sz="quarter" idx="11"/>
          </p:nvPr>
        </p:nvSpPr>
        <p:spPr/>
        <p:txBody>
          <a:bodyPr/>
          <a:lstStyle/>
          <a:p>
            <a:r>
              <a:rPr lang="en-US" dirty="0"/>
              <a:t>Add a footer</a:t>
            </a:r>
            <a:endParaRPr dirty="0"/>
          </a:p>
        </p:txBody>
      </p:sp>
      <p:sp>
        <p:nvSpPr>
          <p:cNvPr id="4" name="Date Placeholder 3"/>
          <p:cNvSpPr>
            <a:spLocks noGrp="1"/>
          </p:cNvSpPr>
          <p:nvPr>
            <p:ph type="dt" sz="half" idx="10"/>
          </p:nvPr>
        </p:nvSpPr>
        <p:spPr/>
        <p:txBody>
          <a:bodyPr/>
          <a:lstStyle/>
          <a:p>
            <a:fld id="{3E0FA9E5-6744-4841-888F-9E7CC0C2B7EC}" type="datetimeFigureOut">
              <a:rPr lang="en-US"/>
              <a:t>11/30/2020</a:t>
            </a:fld>
            <a:endParaRPr/>
          </a:p>
        </p:txBody>
      </p:sp>
      <p:sp>
        <p:nvSpPr>
          <p:cNvPr id="6" name="Slide Number Placeholder 5"/>
          <p:cNvSpPr>
            <a:spLocks noGrp="1"/>
          </p:cNvSpPr>
          <p:nvPr>
            <p:ph type="sldNum" sz="quarter" idx="12"/>
          </p:nvPr>
        </p:nvSpPr>
        <p:spPr/>
        <p:txBody>
          <a:bodyPr/>
          <a:lstStyle/>
          <a:p>
            <a:fld id="{AAEAE4A8-A6E5-453E-B946-FB774B73F48C}" type="slidenum">
              <a:rPr/>
              <a:t>‹#›</a:t>
            </a:fld>
            <a:endParaRPr/>
          </a:p>
        </p:txBody>
      </p:sp>
    </p:spTree>
    <p:extLst>
      <p:ext uri="{BB962C8B-B14F-4D97-AF65-F5344CB8AC3E}">
        <p14:creationId xmlns:p14="http://schemas.microsoft.com/office/powerpoint/2010/main" val="6647520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Footer Placeholder 4"/>
          <p:cNvSpPr>
            <a:spLocks noGrp="1"/>
          </p:cNvSpPr>
          <p:nvPr>
            <p:ph type="ftr" sz="quarter" idx="11"/>
          </p:nvPr>
        </p:nvSpPr>
        <p:spPr/>
        <p:txBody>
          <a:bodyPr/>
          <a:lstStyle/>
          <a:p>
            <a:r>
              <a:rPr lang="en-US" dirty="0"/>
              <a:t>Add a footer</a:t>
            </a:r>
            <a:endParaRPr dirty="0"/>
          </a:p>
        </p:txBody>
      </p:sp>
      <p:sp>
        <p:nvSpPr>
          <p:cNvPr id="4" name="Date Placeholder 3"/>
          <p:cNvSpPr>
            <a:spLocks noGrp="1"/>
          </p:cNvSpPr>
          <p:nvPr>
            <p:ph type="dt" sz="half" idx="10"/>
          </p:nvPr>
        </p:nvSpPr>
        <p:spPr/>
        <p:txBody>
          <a:bodyPr/>
          <a:lstStyle/>
          <a:p>
            <a:fld id="{3E0FA9E5-6744-4841-888F-9E7CC0C2B7EC}" type="datetimeFigureOut">
              <a:rPr lang="en-US"/>
              <a:t>11/30/2020</a:t>
            </a:fld>
            <a:endParaRPr/>
          </a:p>
        </p:txBody>
      </p:sp>
      <p:sp>
        <p:nvSpPr>
          <p:cNvPr id="6" name="Slide Number Placeholder 5"/>
          <p:cNvSpPr>
            <a:spLocks noGrp="1"/>
          </p:cNvSpPr>
          <p:nvPr>
            <p:ph type="sldNum" sz="quarter" idx="12"/>
          </p:nvPr>
        </p:nvSpPr>
        <p:spPr/>
        <p:txBody>
          <a:bodyPr/>
          <a:lstStyle/>
          <a:p>
            <a:fld id="{AAEAE4A8-A6E5-453E-B946-FB774B73F48C}" type="slidenum">
              <a:rPr/>
              <a:t>‹#›</a:t>
            </a:fld>
            <a:endParaRPr/>
          </a:p>
        </p:txBody>
      </p:sp>
    </p:spTree>
    <p:extLst>
      <p:ext uri="{BB962C8B-B14F-4D97-AF65-F5344CB8AC3E}">
        <p14:creationId xmlns:p14="http://schemas.microsoft.com/office/powerpoint/2010/main" val="24291533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065214" y="533400"/>
            <a:ext cx="8686800" cy="2286000"/>
          </a:xfrm>
        </p:spPr>
        <p:txBody>
          <a:bodyPr anchor="b">
            <a:normAutofit/>
          </a:bodyPr>
          <a:lstStyle>
            <a:lvl1pPr algn="l">
              <a:defRPr sz="5400" b="1" cap="none" baseline="0"/>
            </a:lvl1pPr>
          </a:lstStyle>
          <a:p>
            <a:r>
              <a:rPr lang="en-US"/>
              <a:t>Click to edit Master title style</a:t>
            </a:r>
            <a:endParaRPr/>
          </a:p>
        </p:txBody>
      </p:sp>
      <p:sp>
        <p:nvSpPr>
          <p:cNvPr id="3" name="Text Placeholder 2"/>
          <p:cNvSpPr>
            <a:spLocks noGrp="1"/>
          </p:cNvSpPr>
          <p:nvPr>
            <p:ph type="body" idx="1"/>
          </p:nvPr>
        </p:nvSpPr>
        <p:spPr>
          <a:xfrm>
            <a:off x="1065214" y="3124200"/>
            <a:ext cx="8686800" cy="1371600"/>
          </a:xfrm>
        </p:spPr>
        <p:txBody>
          <a:bodyPr anchor="t">
            <a:normAutofit/>
          </a:bodyPr>
          <a:lstStyle>
            <a:lvl1pPr marL="0" indent="0">
              <a:spcBef>
                <a:spcPts val="600"/>
              </a:spcBef>
              <a:buNone/>
              <a:defRPr sz="24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5" name="Footer Placeholder 4"/>
          <p:cNvSpPr>
            <a:spLocks noGrp="1"/>
          </p:cNvSpPr>
          <p:nvPr>
            <p:ph type="ftr" sz="quarter" idx="11"/>
          </p:nvPr>
        </p:nvSpPr>
        <p:spPr/>
        <p:txBody>
          <a:bodyPr/>
          <a:lstStyle/>
          <a:p>
            <a:r>
              <a:rPr lang="en-US" dirty="0"/>
              <a:t>Add a footer</a:t>
            </a:r>
            <a:endParaRPr dirty="0"/>
          </a:p>
        </p:txBody>
      </p:sp>
      <p:sp>
        <p:nvSpPr>
          <p:cNvPr id="4" name="Date Placeholder 3"/>
          <p:cNvSpPr>
            <a:spLocks noGrp="1"/>
          </p:cNvSpPr>
          <p:nvPr>
            <p:ph type="dt" sz="half" idx="10"/>
          </p:nvPr>
        </p:nvSpPr>
        <p:spPr/>
        <p:txBody>
          <a:bodyPr/>
          <a:lstStyle/>
          <a:p>
            <a:fld id="{3E0FA9E5-6744-4841-888F-9E7CC0C2B7EC}" type="datetimeFigureOut">
              <a:rPr lang="en-US"/>
              <a:t>11/30/2020</a:t>
            </a:fld>
            <a:endParaRPr/>
          </a:p>
        </p:txBody>
      </p:sp>
      <p:sp>
        <p:nvSpPr>
          <p:cNvPr id="6" name="Slide Number Placeholder 5"/>
          <p:cNvSpPr>
            <a:spLocks noGrp="1"/>
          </p:cNvSpPr>
          <p:nvPr>
            <p:ph type="sldNum" sz="quarter" idx="12"/>
          </p:nvPr>
        </p:nvSpPr>
        <p:spPr/>
        <p:txBody>
          <a:bodyPr/>
          <a:lstStyle/>
          <a:p>
            <a:fld id="{AAEAE4A8-A6E5-453E-B946-FB774B73F48C}" type="slidenum">
              <a:rPr/>
              <a:t>‹#›</a:t>
            </a:fld>
            <a:endParaRPr/>
          </a:p>
        </p:txBody>
      </p:sp>
    </p:spTree>
    <p:extLst>
      <p:ext uri="{BB962C8B-B14F-4D97-AF65-F5344CB8AC3E}">
        <p14:creationId xmlns:p14="http://schemas.microsoft.com/office/powerpoint/2010/main" val="37013312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sz="half" idx="1"/>
          </p:nvPr>
        </p:nvSpPr>
        <p:spPr>
          <a:xfrm>
            <a:off x="1065212" y="1828800"/>
            <a:ext cx="4251960" cy="4191000"/>
          </a:xfrm>
        </p:spPr>
        <p:txBody>
          <a:bodyP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Content Placeholder 3"/>
          <p:cNvSpPr>
            <a:spLocks noGrp="1"/>
          </p:cNvSpPr>
          <p:nvPr>
            <p:ph sz="half" idx="2"/>
          </p:nvPr>
        </p:nvSpPr>
        <p:spPr>
          <a:xfrm>
            <a:off x="5464598" y="1828800"/>
            <a:ext cx="4251960" cy="4191000"/>
          </a:xfrm>
        </p:spPr>
        <p:txBody>
          <a:bodyP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6" name="Footer Placeholder 5"/>
          <p:cNvSpPr>
            <a:spLocks noGrp="1"/>
          </p:cNvSpPr>
          <p:nvPr>
            <p:ph type="ftr" sz="quarter" idx="11"/>
          </p:nvPr>
        </p:nvSpPr>
        <p:spPr/>
        <p:txBody>
          <a:bodyPr/>
          <a:lstStyle/>
          <a:p>
            <a:r>
              <a:rPr lang="en-US" dirty="0"/>
              <a:t>Add a footer</a:t>
            </a:r>
            <a:endParaRPr dirty="0"/>
          </a:p>
        </p:txBody>
      </p:sp>
      <p:sp>
        <p:nvSpPr>
          <p:cNvPr id="5" name="Date Placeholder 4"/>
          <p:cNvSpPr>
            <a:spLocks noGrp="1"/>
          </p:cNvSpPr>
          <p:nvPr>
            <p:ph type="dt" sz="half" idx="10"/>
          </p:nvPr>
        </p:nvSpPr>
        <p:spPr/>
        <p:txBody>
          <a:bodyPr/>
          <a:lstStyle/>
          <a:p>
            <a:fld id="{3E0FA9E5-6744-4841-888F-9E7CC0C2B7EC}" type="datetimeFigureOut">
              <a:rPr lang="en-US"/>
              <a:t>11/30/2020</a:t>
            </a:fld>
            <a:endParaRPr/>
          </a:p>
        </p:txBody>
      </p:sp>
      <p:sp>
        <p:nvSpPr>
          <p:cNvPr id="7" name="Slide Number Placeholder 6"/>
          <p:cNvSpPr>
            <a:spLocks noGrp="1"/>
          </p:cNvSpPr>
          <p:nvPr>
            <p:ph type="sldNum" sz="quarter" idx="12"/>
          </p:nvPr>
        </p:nvSpPr>
        <p:spPr/>
        <p:txBody>
          <a:bodyPr/>
          <a:lstStyle/>
          <a:p>
            <a:fld id="{AAEAE4A8-A6E5-453E-B946-FB774B73F48C}" type="slidenum">
              <a:rPr/>
              <a:t>‹#›</a:t>
            </a:fld>
            <a:endParaRPr/>
          </a:p>
        </p:txBody>
      </p:sp>
    </p:spTree>
    <p:extLst>
      <p:ext uri="{BB962C8B-B14F-4D97-AF65-F5344CB8AC3E}">
        <p14:creationId xmlns:p14="http://schemas.microsoft.com/office/powerpoint/2010/main" val="34137094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a:p>
        </p:txBody>
      </p:sp>
      <p:sp>
        <p:nvSpPr>
          <p:cNvPr id="3" name="Text Placeholder 2"/>
          <p:cNvSpPr>
            <a:spLocks noGrp="1"/>
          </p:cNvSpPr>
          <p:nvPr>
            <p:ph type="body" idx="1"/>
          </p:nvPr>
        </p:nvSpPr>
        <p:spPr>
          <a:xfrm>
            <a:off x="1065213" y="1828799"/>
            <a:ext cx="4251960" cy="685801"/>
          </a:xfrm>
        </p:spPr>
        <p:txBody>
          <a:bodyPr anchor="ctr">
            <a:normAutofit/>
          </a:bodyPr>
          <a:lstStyle>
            <a:lvl1pPr marL="0" indent="0">
              <a:spcBef>
                <a:spcPts val="0"/>
              </a:spcBef>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065213" y="2590800"/>
            <a:ext cx="4251960" cy="3429000"/>
          </a:xfrm>
        </p:spPr>
        <p:txBody>
          <a:bodyP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Text Placeholder 4"/>
          <p:cNvSpPr>
            <a:spLocks noGrp="1"/>
          </p:cNvSpPr>
          <p:nvPr>
            <p:ph type="body" sz="quarter" idx="3"/>
          </p:nvPr>
        </p:nvSpPr>
        <p:spPr>
          <a:xfrm>
            <a:off x="5500053" y="1828799"/>
            <a:ext cx="4251960" cy="685801"/>
          </a:xfrm>
        </p:spPr>
        <p:txBody>
          <a:bodyPr anchor="ctr">
            <a:normAutofit/>
          </a:bodyPr>
          <a:lstStyle>
            <a:lvl1pPr marL="0" indent="0">
              <a:spcBef>
                <a:spcPts val="0"/>
              </a:spcBef>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5500053" y="2590800"/>
            <a:ext cx="4251960" cy="3429000"/>
          </a:xfrm>
        </p:spPr>
        <p:txBody>
          <a:bodyP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8" name="Footer Placeholder 7"/>
          <p:cNvSpPr>
            <a:spLocks noGrp="1"/>
          </p:cNvSpPr>
          <p:nvPr>
            <p:ph type="ftr" sz="quarter" idx="11"/>
          </p:nvPr>
        </p:nvSpPr>
        <p:spPr/>
        <p:txBody>
          <a:bodyPr/>
          <a:lstStyle/>
          <a:p>
            <a:r>
              <a:rPr lang="en-US" dirty="0"/>
              <a:t>Add a footer</a:t>
            </a:r>
            <a:endParaRPr dirty="0"/>
          </a:p>
        </p:txBody>
      </p:sp>
      <p:sp>
        <p:nvSpPr>
          <p:cNvPr id="7" name="Date Placeholder 6"/>
          <p:cNvSpPr>
            <a:spLocks noGrp="1"/>
          </p:cNvSpPr>
          <p:nvPr>
            <p:ph type="dt" sz="half" idx="10"/>
          </p:nvPr>
        </p:nvSpPr>
        <p:spPr/>
        <p:txBody>
          <a:bodyPr/>
          <a:lstStyle/>
          <a:p>
            <a:fld id="{3E0FA9E5-6744-4841-888F-9E7CC0C2B7EC}" type="datetimeFigureOut">
              <a:rPr lang="en-US"/>
              <a:t>11/30/2020</a:t>
            </a:fld>
            <a:endParaRPr/>
          </a:p>
        </p:txBody>
      </p:sp>
      <p:sp>
        <p:nvSpPr>
          <p:cNvPr id="9" name="Slide Number Placeholder 8"/>
          <p:cNvSpPr>
            <a:spLocks noGrp="1"/>
          </p:cNvSpPr>
          <p:nvPr>
            <p:ph type="sldNum" sz="quarter" idx="12"/>
          </p:nvPr>
        </p:nvSpPr>
        <p:spPr/>
        <p:txBody>
          <a:bodyPr/>
          <a:lstStyle/>
          <a:p>
            <a:fld id="{AAEAE4A8-A6E5-453E-B946-FB774B73F48C}" type="slidenum">
              <a:rPr/>
              <a:t>‹#›</a:t>
            </a:fld>
            <a:endParaRPr/>
          </a:p>
        </p:txBody>
      </p:sp>
    </p:spTree>
    <p:extLst>
      <p:ext uri="{BB962C8B-B14F-4D97-AF65-F5344CB8AC3E}">
        <p14:creationId xmlns:p14="http://schemas.microsoft.com/office/powerpoint/2010/main" val="20007847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4" name="Footer Placeholder 3"/>
          <p:cNvSpPr>
            <a:spLocks noGrp="1"/>
          </p:cNvSpPr>
          <p:nvPr>
            <p:ph type="ftr" sz="quarter" idx="11"/>
          </p:nvPr>
        </p:nvSpPr>
        <p:spPr/>
        <p:txBody>
          <a:bodyPr/>
          <a:lstStyle/>
          <a:p>
            <a:r>
              <a:rPr lang="en-US" dirty="0"/>
              <a:t>Add a footer</a:t>
            </a:r>
            <a:endParaRPr dirty="0"/>
          </a:p>
        </p:txBody>
      </p:sp>
      <p:sp>
        <p:nvSpPr>
          <p:cNvPr id="3" name="Date Placeholder 2"/>
          <p:cNvSpPr>
            <a:spLocks noGrp="1"/>
          </p:cNvSpPr>
          <p:nvPr>
            <p:ph type="dt" sz="half" idx="10"/>
          </p:nvPr>
        </p:nvSpPr>
        <p:spPr/>
        <p:txBody>
          <a:bodyPr/>
          <a:lstStyle/>
          <a:p>
            <a:fld id="{3E0FA9E5-6744-4841-888F-9E7CC0C2B7EC}" type="datetimeFigureOut">
              <a:rPr lang="en-US"/>
              <a:t>11/30/2020</a:t>
            </a:fld>
            <a:endParaRPr/>
          </a:p>
        </p:txBody>
      </p:sp>
      <p:sp>
        <p:nvSpPr>
          <p:cNvPr id="5" name="Slide Number Placeholder 4"/>
          <p:cNvSpPr>
            <a:spLocks noGrp="1"/>
          </p:cNvSpPr>
          <p:nvPr>
            <p:ph type="sldNum" sz="quarter" idx="12"/>
          </p:nvPr>
        </p:nvSpPr>
        <p:spPr/>
        <p:txBody>
          <a:bodyPr/>
          <a:lstStyle/>
          <a:p>
            <a:fld id="{AAEAE4A8-A6E5-453E-B946-FB774B73F48C}" type="slidenum">
              <a:rPr/>
              <a:t>‹#›</a:t>
            </a:fld>
            <a:endParaRPr/>
          </a:p>
        </p:txBody>
      </p:sp>
    </p:spTree>
    <p:extLst>
      <p:ext uri="{BB962C8B-B14F-4D97-AF65-F5344CB8AC3E}">
        <p14:creationId xmlns:p14="http://schemas.microsoft.com/office/powerpoint/2010/main" val="9071586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en-US" dirty="0"/>
              <a:t>Add a footer</a:t>
            </a:r>
            <a:endParaRPr dirty="0"/>
          </a:p>
        </p:txBody>
      </p:sp>
      <p:sp>
        <p:nvSpPr>
          <p:cNvPr id="2" name="Date Placeholder 1"/>
          <p:cNvSpPr>
            <a:spLocks noGrp="1"/>
          </p:cNvSpPr>
          <p:nvPr>
            <p:ph type="dt" sz="half" idx="10"/>
          </p:nvPr>
        </p:nvSpPr>
        <p:spPr/>
        <p:txBody>
          <a:bodyPr/>
          <a:lstStyle/>
          <a:p>
            <a:fld id="{3E0FA9E5-6744-4841-888F-9E7CC0C2B7EC}" type="datetimeFigureOut">
              <a:rPr lang="en-US"/>
              <a:t>11/30/2020</a:t>
            </a:fld>
            <a:endParaRPr/>
          </a:p>
        </p:txBody>
      </p:sp>
      <p:sp>
        <p:nvSpPr>
          <p:cNvPr id="4" name="Slide Number Placeholder 3"/>
          <p:cNvSpPr>
            <a:spLocks noGrp="1"/>
          </p:cNvSpPr>
          <p:nvPr>
            <p:ph type="sldNum" sz="quarter" idx="12"/>
          </p:nvPr>
        </p:nvSpPr>
        <p:spPr/>
        <p:txBody>
          <a:bodyPr/>
          <a:lstStyle/>
          <a:p>
            <a:fld id="{AAEAE4A8-A6E5-453E-B946-FB774B73F48C}" type="slidenum">
              <a:rPr/>
              <a:t>‹#›</a:t>
            </a:fld>
            <a:endParaRPr/>
          </a:p>
        </p:txBody>
      </p:sp>
    </p:spTree>
    <p:extLst>
      <p:ext uri="{BB962C8B-B14F-4D97-AF65-F5344CB8AC3E}">
        <p14:creationId xmlns:p14="http://schemas.microsoft.com/office/powerpoint/2010/main" val="24415315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065213" y="533400"/>
            <a:ext cx="4114800" cy="1524000"/>
          </a:xfrm>
        </p:spPr>
        <p:txBody>
          <a:bodyPr anchor="b">
            <a:normAutofit/>
          </a:bodyPr>
          <a:lstStyle>
            <a:lvl1pPr algn="l">
              <a:defRPr sz="3600" b="1"/>
            </a:lvl1pPr>
          </a:lstStyle>
          <a:p>
            <a:r>
              <a:rPr lang="en-US"/>
              <a:t>Click to edit Master title style</a:t>
            </a:r>
            <a:endParaRPr/>
          </a:p>
        </p:txBody>
      </p:sp>
      <p:sp>
        <p:nvSpPr>
          <p:cNvPr id="3" name="Content Placeholder 2"/>
          <p:cNvSpPr>
            <a:spLocks noGrp="1"/>
          </p:cNvSpPr>
          <p:nvPr>
            <p:ph idx="1"/>
          </p:nvPr>
        </p:nvSpPr>
        <p:spPr>
          <a:xfrm>
            <a:off x="5865813" y="533400"/>
            <a:ext cx="5867400" cy="5486400"/>
          </a:xfrm>
        </p:spPr>
        <p:txBody>
          <a:bodyP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Text Placeholder 3"/>
          <p:cNvSpPr>
            <a:spLocks noGrp="1"/>
          </p:cNvSpPr>
          <p:nvPr>
            <p:ph type="body" sz="half" idx="2"/>
          </p:nvPr>
        </p:nvSpPr>
        <p:spPr>
          <a:xfrm>
            <a:off x="1065213" y="2209800"/>
            <a:ext cx="4114800" cy="3810000"/>
          </a:xfrm>
        </p:spPr>
        <p:txBody>
          <a:bodyPr>
            <a:normAutofit/>
          </a:bodyPr>
          <a:lstStyle>
            <a:lvl1pPr marL="0" indent="0">
              <a:lnSpc>
                <a:spcPct val="110000"/>
              </a:lnSpc>
              <a:spcBef>
                <a:spcPts val="600"/>
              </a:spcBef>
              <a:buNone/>
              <a:defRPr sz="1800">
                <a:solidFill>
                  <a:schemeClr val="tx1">
                    <a:lumMod val="65000"/>
                    <a:lumOff val="3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6" name="Footer Placeholder 5"/>
          <p:cNvSpPr>
            <a:spLocks noGrp="1"/>
          </p:cNvSpPr>
          <p:nvPr>
            <p:ph type="ftr" sz="quarter" idx="11"/>
          </p:nvPr>
        </p:nvSpPr>
        <p:spPr/>
        <p:txBody>
          <a:bodyPr/>
          <a:lstStyle/>
          <a:p>
            <a:r>
              <a:rPr lang="en-US" dirty="0"/>
              <a:t>Add a footer</a:t>
            </a:r>
            <a:endParaRPr dirty="0"/>
          </a:p>
        </p:txBody>
      </p:sp>
      <p:sp>
        <p:nvSpPr>
          <p:cNvPr id="5" name="Date Placeholder 4"/>
          <p:cNvSpPr>
            <a:spLocks noGrp="1"/>
          </p:cNvSpPr>
          <p:nvPr>
            <p:ph type="dt" sz="half" idx="10"/>
          </p:nvPr>
        </p:nvSpPr>
        <p:spPr/>
        <p:txBody>
          <a:bodyPr/>
          <a:lstStyle/>
          <a:p>
            <a:fld id="{3E0FA9E5-6744-4841-888F-9E7CC0C2B7EC}" type="datetimeFigureOut">
              <a:rPr lang="en-US"/>
              <a:t>11/30/2020</a:t>
            </a:fld>
            <a:endParaRPr/>
          </a:p>
        </p:txBody>
      </p:sp>
      <p:sp>
        <p:nvSpPr>
          <p:cNvPr id="7" name="Slide Number Placeholder 6"/>
          <p:cNvSpPr>
            <a:spLocks noGrp="1"/>
          </p:cNvSpPr>
          <p:nvPr>
            <p:ph type="sldNum" sz="quarter" idx="12"/>
          </p:nvPr>
        </p:nvSpPr>
        <p:spPr/>
        <p:txBody>
          <a:bodyPr/>
          <a:lstStyle/>
          <a:p>
            <a:fld id="{AAEAE4A8-A6E5-453E-B946-FB774B73F48C}" type="slidenum">
              <a:rPr/>
              <a:t>‹#›</a:t>
            </a:fld>
            <a:endParaRPr/>
          </a:p>
        </p:txBody>
      </p:sp>
    </p:spTree>
    <p:extLst>
      <p:ext uri="{BB962C8B-B14F-4D97-AF65-F5344CB8AC3E}">
        <p14:creationId xmlns:p14="http://schemas.microsoft.com/office/powerpoint/2010/main" val="21017111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065213" y="533400"/>
            <a:ext cx="4114800" cy="1524000"/>
          </a:xfrm>
        </p:spPr>
        <p:txBody>
          <a:bodyPr anchor="b">
            <a:noAutofit/>
          </a:bodyPr>
          <a:lstStyle>
            <a:lvl1pPr algn="l">
              <a:defRPr sz="3600" b="1"/>
            </a:lvl1pPr>
          </a:lstStyle>
          <a:p>
            <a:r>
              <a:rPr lang="en-US"/>
              <a:t>Click to edit Master title style</a:t>
            </a:r>
            <a:endParaRPr/>
          </a:p>
        </p:txBody>
      </p:sp>
      <p:sp>
        <p:nvSpPr>
          <p:cNvPr id="3" name="Picture Placeholder 2" descr="An empty placeholder to add an image. Click on the placeholder and select the image that you wish to add"/>
          <p:cNvSpPr>
            <a:spLocks noGrp="1"/>
          </p:cNvSpPr>
          <p:nvPr>
            <p:ph type="pic" idx="1"/>
          </p:nvPr>
        </p:nvSpPr>
        <p:spPr>
          <a:xfrm>
            <a:off x="5865812" y="533400"/>
            <a:ext cx="5780173" cy="5791200"/>
          </a:xfrm>
          <a:ln w="50800">
            <a:solidFill>
              <a:schemeClr val="tx1">
                <a:lumMod val="65000"/>
                <a:lumOff val="35000"/>
              </a:schemeClr>
            </a:solidFill>
            <a:miter lim="800000"/>
          </a:ln>
        </p:spPr>
        <p:txBody>
          <a:bodyPr>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a:p>
        </p:txBody>
      </p:sp>
      <p:sp>
        <p:nvSpPr>
          <p:cNvPr id="4" name="Text Placeholder 3"/>
          <p:cNvSpPr>
            <a:spLocks noGrp="1"/>
          </p:cNvSpPr>
          <p:nvPr>
            <p:ph type="body" sz="half" idx="2"/>
          </p:nvPr>
        </p:nvSpPr>
        <p:spPr>
          <a:xfrm>
            <a:off x="1065213" y="2209800"/>
            <a:ext cx="4114800" cy="3810000"/>
          </a:xfrm>
        </p:spPr>
        <p:txBody>
          <a:bodyPr>
            <a:normAutofit/>
          </a:bodyPr>
          <a:lstStyle>
            <a:lvl1pPr marL="0" indent="0">
              <a:lnSpc>
                <a:spcPct val="110000"/>
              </a:lnSpc>
              <a:spcBef>
                <a:spcPts val="60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Tree>
    <p:extLst>
      <p:ext uri="{BB962C8B-B14F-4D97-AF65-F5344CB8AC3E}">
        <p14:creationId xmlns:p14="http://schemas.microsoft.com/office/powerpoint/2010/main" val="14196082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Footer Placeholder 4"/>
          <p:cNvSpPr>
            <a:spLocks noGrp="1"/>
          </p:cNvSpPr>
          <p:nvPr>
            <p:ph type="ftr" sz="quarter" idx="11"/>
          </p:nvPr>
        </p:nvSpPr>
        <p:spPr/>
        <p:txBody>
          <a:bodyPr/>
          <a:lstStyle/>
          <a:p>
            <a:r>
              <a:rPr lang="en-US" dirty="0"/>
              <a:t>Add a footer</a:t>
            </a:r>
            <a:endParaRPr dirty="0"/>
          </a:p>
        </p:txBody>
      </p:sp>
      <p:sp>
        <p:nvSpPr>
          <p:cNvPr id="4" name="Date Placeholder 3"/>
          <p:cNvSpPr>
            <a:spLocks noGrp="1"/>
          </p:cNvSpPr>
          <p:nvPr>
            <p:ph type="dt" sz="half" idx="10"/>
          </p:nvPr>
        </p:nvSpPr>
        <p:spPr/>
        <p:txBody>
          <a:bodyPr/>
          <a:lstStyle/>
          <a:p>
            <a:fld id="{3E0FA9E5-6744-4841-888F-9E7CC0C2B7EC}" type="datetimeFigureOut">
              <a:rPr lang="en-US"/>
              <a:t>11/30/2020</a:t>
            </a:fld>
            <a:endParaRPr/>
          </a:p>
        </p:txBody>
      </p:sp>
      <p:sp>
        <p:nvSpPr>
          <p:cNvPr id="6" name="Slide Number Placeholder 5"/>
          <p:cNvSpPr>
            <a:spLocks noGrp="1"/>
          </p:cNvSpPr>
          <p:nvPr>
            <p:ph type="sldNum" sz="quarter" idx="12"/>
          </p:nvPr>
        </p:nvSpPr>
        <p:spPr/>
        <p:txBody>
          <a:bodyPr/>
          <a:lstStyle/>
          <a:p>
            <a:fld id="{AAEAE4A8-A6E5-453E-B946-FB774B73F48C}" type="slidenum">
              <a:rPr/>
              <a:t>‹#›</a:t>
            </a:fld>
            <a:endParaRPr/>
          </a:p>
        </p:txBody>
      </p:sp>
    </p:spTree>
    <p:extLst>
      <p:ext uri="{BB962C8B-B14F-4D97-AF65-F5344CB8AC3E}">
        <p14:creationId xmlns:p14="http://schemas.microsoft.com/office/powerpoint/2010/main" val="26680935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61412" y="533400"/>
            <a:ext cx="2362201" cy="5486400"/>
          </a:xfrm>
        </p:spPr>
        <p:txBody>
          <a:bodyPr vert="eaVert"/>
          <a:lstStyle/>
          <a:p>
            <a:r>
              <a:rPr lang="en-US"/>
              <a:t>Click to edit Master title style</a:t>
            </a:r>
            <a:endParaRPr/>
          </a:p>
        </p:txBody>
      </p:sp>
      <p:sp>
        <p:nvSpPr>
          <p:cNvPr id="3" name="Vertical Text Placeholder 2"/>
          <p:cNvSpPr>
            <a:spLocks noGrp="1"/>
          </p:cNvSpPr>
          <p:nvPr>
            <p:ph type="body" orient="vert" idx="1"/>
          </p:nvPr>
        </p:nvSpPr>
        <p:spPr>
          <a:xfrm>
            <a:off x="1065213" y="533400"/>
            <a:ext cx="7467599" cy="548640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Footer Placeholder 4"/>
          <p:cNvSpPr>
            <a:spLocks noGrp="1"/>
          </p:cNvSpPr>
          <p:nvPr>
            <p:ph type="ftr" sz="quarter" idx="11"/>
          </p:nvPr>
        </p:nvSpPr>
        <p:spPr/>
        <p:txBody>
          <a:bodyPr/>
          <a:lstStyle/>
          <a:p>
            <a:r>
              <a:rPr lang="en-US" dirty="0"/>
              <a:t>Add a footer</a:t>
            </a:r>
            <a:endParaRPr dirty="0"/>
          </a:p>
        </p:txBody>
      </p:sp>
      <p:sp>
        <p:nvSpPr>
          <p:cNvPr id="4" name="Date Placeholder 3"/>
          <p:cNvSpPr>
            <a:spLocks noGrp="1"/>
          </p:cNvSpPr>
          <p:nvPr>
            <p:ph type="dt" sz="half" idx="10"/>
          </p:nvPr>
        </p:nvSpPr>
        <p:spPr/>
        <p:txBody>
          <a:bodyPr/>
          <a:lstStyle/>
          <a:p>
            <a:fld id="{3E0FA9E5-6744-4841-888F-9E7CC0C2B7EC}" type="datetimeFigureOut">
              <a:rPr lang="en-US"/>
              <a:t>11/30/2020</a:t>
            </a:fld>
            <a:endParaRPr/>
          </a:p>
        </p:txBody>
      </p:sp>
      <p:sp>
        <p:nvSpPr>
          <p:cNvPr id="6" name="Slide Number Placeholder 5"/>
          <p:cNvSpPr>
            <a:spLocks noGrp="1"/>
          </p:cNvSpPr>
          <p:nvPr>
            <p:ph type="sldNum" sz="quarter" idx="12"/>
          </p:nvPr>
        </p:nvSpPr>
        <p:spPr/>
        <p:txBody>
          <a:bodyPr/>
          <a:lstStyle/>
          <a:p>
            <a:fld id="{AAEAE4A8-A6E5-453E-B946-FB774B73F48C}" type="slidenum">
              <a:rPr/>
              <a:t>‹#›</a:t>
            </a:fld>
            <a:endParaRPr/>
          </a:p>
        </p:txBody>
      </p:sp>
    </p:spTree>
    <p:extLst>
      <p:ext uri="{BB962C8B-B14F-4D97-AF65-F5344CB8AC3E}">
        <p14:creationId xmlns:p14="http://schemas.microsoft.com/office/powerpoint/2010/main" val="1882449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grpSp>
        <p:nvGrpSpPr>
          <p:cNvPr id="4" name="Group 3"/>
          <p:cNvGrpSpPr/>
          <p:nvPr userDrawn="1"/>
        </p:nvGrpSpPr>
        <p:grpSpPr>
          <a:xfrm>
            <a:off x="-127192" y="31284"/>
            <a:ext cx="12190413" cy="6858001"/>
            <a:chOff x="-1588" y="0"/>
            <a:chExt cx="12190413" cy="6858001"/>
          </a:xfrm>
        </p:grpSpPr>
        <p:sp>
          <p:nvSpPr>
            <p:cNvPr id="11" name="Rectangle 10"/>
            <p:cNvSpPr/>
            <p:nvPr/>
          </p:nvSpPr>
          <p:spPr>
            <a:xfrm>
              <a:off x="-1588" y="0"/>
              <a:ext cx="12188952" cy="6858000"/>
            </a:xfrm>
            <a:prstGeom prst="rect">
              <a:avLst/>
            </a:prstGeom>
            <a:gradFill flip="none" rotWithShape="1">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ln>
              <a:noFill/>
            </a:ln>
          </p:spPr>
          <p:style>
            <a:lnRef idx="3">
              <a:schemeClr val="lt1"/>
            </a:lnRef>
            <a:fillRef idx="1">
              <a:schemeClr val="accent2"/>
            </a:fillRef>
            <a:effectRef idx="1">
              <a:schemeClr val="accent2"/>
            </a:effectRef>
            <a:fontRef idx="minor">
              <a:schemeClr val="lt1"/>
            </a:fontRef>
          </p:style>
          <p:txBody>
            <a:bodyPr rtlCol="0" anchor="ctr"/>
            <a:lstStyle/>
            <a:p>
              <a:pPr algn="ctr"/>
              <a:endParaRPr lang="en-US" sz="3200" dirty="0">
                <a:latin typeface="Arial Narrow" panose="020B0606020202030204" pitchFamily="34" charset="0"/>
              </a:endParaRPr>
            </a:p>
          </p:txBody>
        </p:sp>
        <p:pic>
          <p:nvPicPr>
            <p:cNvPr id="5" name="Picture 4"/>
            <p:cNvPicPr>
              <a:picLocks noChangeAspect="1"/>
            </p:cNvPicPr>
            <p:nvPr userDrawn="1"/>
          </p:nvPicPr>
          <p:blipFill rotWithShape="1">
            <a:blip r:embed="rId2" cstate="print">
              <a:extLst>
                <a:ext uri="{28A0092B-C50C-407E-A947-70E740481C1C}">
                  <a14:useLocalDpi xmlns:a14="http://schemas.microsoft.com/office/drawing/2010/main" val="0"/>
                </a:ext>
              </a:extLst>
            </a:blip>
            <a:srcRect/>
            <a:stretch/>
          </p:blipFill>
          <p:spPr>
            <a:xfrm>
              <a:off x="4873625" y="0"/>
              <a:ext cx="7315200" cy="6858001"/>
            </a:xfrm>
            <a:prstGeom prst="rect">
              <a:avLst/>
            </a:prstGeom>
          </p:spPr>
        </p:pic>
      </p:grpSp>
      <p:sp>
        <p:nvSpPr>
          <p:cNvPr id="8" name="Date Placeholder 7"/>
          <p:cNvSpPr>
            <a:spLocks noGrp="1"/>
          </p:cNvSpPr>
          <p:nvPr>
            <p:ph type="dt" sz="half" idx="10"/>
          </p:nvPr>
        </p:nvSpPr>
        <p:spPr/>
        <p:txBody>
          <a:bodyPr/>
          <a:lstStyle>
            <a:lvl1pPr>
              <a:defRPr>
                <a:solidFill>
                  <a:schemeClr val="tx1"/>
                </a:solidFill>
              </a:defRPr>
            </a:lvl1pPr>
          </a:lstStyle>
          <a:p>
            <a:fld id="{DAD2365B-5397-4552-89D2-3C31D6B894C4}" type="datetime1">
              <a:rPr lang="en-US" smtClean="0"/>
              <a:t>11/30/2020</a:t>
            </a:fld>
            <a:endParaRPr lang="en-US" dirty="0"/>
          </a:p>
        </p:txBody>
      </p:sp>
    </p:spTree>
    <p:extLst>
      <p:ext uri="{BB962C8B-B14F-4D97-AF65-F5344CB8AC3E}">
        <p14:creationId xmlns:p14="http://schemas.microsoft.com/office/powerpoint/2010/main" val="13448152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5612" y="-42203"/>
            <a:ext cx="10971372" cy="1066800"/>
          </a:xfrm>
        </p:spPr>
        <p:txBody>
          <a:bodyPr>
            <a:normAutofit/>
          </a:bodyPr>
          <a:lstStyle>
            <a:lvl1pPr>
              <a:defRPr sz="4000">
                <a:latin typeface="Arial Narrow" panose="020B0606020202030204" pitchFamily="34" charset="0"/>
              </a:defRPr>
            </a:lvl1pPr>
          </a:lstStyle>
          <a:p>
            <a:r>
              <a:rPr lang="en-US"/>
              <a:t>Click to edit Master title style</a:t>
            </a:r>
            <a:endParaRPr/>
          </a:p>
        </p:txBody>
      </p:sp>
      <p:sp>
        <p:nvSpPr>
          <p:cNvPr id="7" name="Content Placeholder 2"/>
          <p:cNvSpPr>
            <a:spLocks noGrp="1"/>
          </p:cNvSpPr>
          <p:nvPr>
            <p:ph idx="13" hasCustomPrompt="1"/>
          </p:nvPr>
        </p:nvSpPr>
        <p:spPr>
          <a:xfrm>
            <a:off x="511467" y="1828800"/>
            <a:ext cx="10287000" cy="4190999"/>
          </a:xfrm>
        </p:spPr>
        <p:txBody>
          <a:bodyPr>
            <a:normAutofit/>
          </a:bodyPr>
          <a:lstStyle>
            <a:lvl1pPr>
              <a:defRPr sz="2800">
                <a:latin typeface="Arial Narrow" panose="020B0606020202030204" pitchFamily="34" charset="0"/>
              </a:defRPr>
            </a:lvl1pPr>
            <a:lvl2pPr>
              <a:defRPr sz="2800">
                <a:latin typeface="Arial Narrow" panose="020B0606020202030204" pitchFamily="34" charset="0"/>
              </a:defRPr>
            </a:lvl2pPr>
            <a:lvl3pPr>
              <a:defRPr sz="2800">
                <a:latin typeface="Arial Narrow" panose="020B0606020202030204" pitchFamily="34" charset="0"/>
              </a:defRPr>
            </a:lvl3pPr>
            <a:lvl4pPr>
              <a:defRPr sz="2800">
                <a:latin typeface="Arial Narrow" panose="020B0606020202030204" pitchFamily="34" charset="0"/>
              </a:defRPr>
            </a:lvl4pPr>
            <a:lvl5pPr>
              <a:defRPr sz="2800">
                <a:latin typeface="Arial Narrow" panose="020B0606020202030204" pitchFamily="34" charset="0"/>
              </a:defRPr>
            </a:lvl5pPr>
            <a:lvl6pPr>
              <a:defRPr/>
            </a:lvl6pPr>
            <a:lvl7pPr>
              <a:defRPr/>
            </a:lvl7pPr>
            <a:lvl8pPr>
              <a:defRPr/>
            </a:lvl8pPr>
            <a:lvl9pPr>
              <a:defRPr/>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ED1E4A86-2703-4937-ABF7-D8FBDB5C3D3E}" type="datetime1">
              <a:rPr lang="en-US" smtClean="0"/>
              <a:t>11/30/2020</a:t>
            </a:fld>
            <a:endParaRPr lang="en-US" dirty="0"/>
          </a:p>
        </p:txBody>
      </p:sp>
      <p:sp>
        <p:nvSpPr>
          <p:cNvPr id="5" name="Footer Placeholder 4"/>
          <p:cNvSpPr>
            <a:spLocks noGrp="1"/>
          </p:cNvSpPr>
          <p:nvPr>
            <p:ph type="ftr" sz="quarter" idx="11"/>
          </p:nvPr>
        </p:nvSpPr>
        <p:spPr/>
        <p:txBody>
          <a:bodyPr/>
          <a:lstStyle/>
          <a:p>
            <a:r>
              <a:rPr lang="en-US" dirty="0"/>
              <a:t>Add a footer</a:t>
            </a:r>
          </a:p>
        </p:txBody>
      </p:sp>
      <p:sp>
        <p:nvSpPr>
          <p:cNvPr id="6" name="Slide Number Placeholder 5"/>
          <p:cNvSpPr>
            <a:spLocks noGrp="1"/>
          </p:cNvSpPr>
          <p:nvPr>
            <p:ph type="sldNum" sz="quarter" idx="12"/>
          </p:nvPr>
        </p:nvSpPr>
        <p:spPr/>
        <p:txBody>
          <a:bodyPr/>
          <a:lstStyle/>
          <a:p>
            <a:fld id="{A3F31473-23EB-4724-8B59-FE6D21D89FA4}" type="slidenum">
              <a:rPr lang="en-US" smtClean="0"/>
              <a:t>‹#›</a:t>
            </a:fld>
            <a:endParaRPr lang="en-US" dirty="0"/>
          </a:p>
        </p:txBody>
      </p:sp>
    </p:spTree>
    <p:extLst>
      <p:ext uri="{BB962C8B-B14F-4D97-AF65-F5344CB8AC3E}">
        <p14:creationId xmlns:p14="http://schemas.microsoft.com/office/powerpoint/2010/main" val="10134826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5">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65212" y="533400"/>
            <a:ext cx="8686801" cy="1066800"/>
          </a:xfrm>
          <a:prstGeom prst="rect">
            <a:avLst/>
          </a:prstGeom>
        </p:spPr>
        <p:txBody>
          <a:bodyPr vert="horz" lIns="91440" tIns="45720" rIns="91440" bIns="45720" rtlCol="0" anchor="b">
            <a:normAutofit/>
          </a:bodyPr>
          <a:lstStyle/>
          <a:p>
            <a:r>
              <a:rPr lang="en-US" dirty="0"/>
              <a:t>Click to edit Master title style</a:t>
            </a:r>
            <a:endParaRPr dirty="0"/>
          </a:p>
        </p:txBody>
      </p:sp>
      <p:sp>
        <p:nvSpPr>
          <p:cNvPr id="3" name="Text Placeholder 2"/>
          <p:cNvSpPr>
            <a:spLocks noGrp="1"/>
          </p:cNvSpPr>
          <p:nvPr>
            <p:ph type="body" idx="1"/>
          </p:nvPr>
        </p:nvSpPr>
        <p:spPr>
          <a:xfrm>
            <a:off x="1065212" y="1828800"/>
            <a:ext cx="8686801" cy="4191000"/>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dirty="0"/>
          </a:p>
        </p:txBody>
      </p:sp>
      <p:sp>
        <p:nvSpPr>
          <p:cNvPr id="5" name="Footer Placeholder 4"/>
          <p:cNvSpPr>
            <a:spLocks noGrp="1"/>
          </p:cNvSpPr>
          <p:nvPr>
            <p:ph type="ftr" sz="quarter" idx="3"/>
          </p:nvPr>
        </p:nvSpPr>
        <p:spPr>
          <a:xfrm>
            <a:off x="1065213" y="6155267"/>
            <a:ext cx="5653087" cy="273049"/>
          </a:xfrm>
          <a:prstGeom prst="rect">
            <a:avLst/>
          </a:prstGeom>
        </p:spPr>
        <p:txBody>
          <a:bodyPr vert="horz" lIns="91440" tIns="45720" rIns="91440" bIns="45720" rtlCol="0" anchor="ctr"/>
          <a:lstStyle>
            <a:lvl1pPr algn="l">
              <a:defRPr sz="1200">
                <a:solidFill>
                  <a:schemeClr val="tx1">
                    <a:lumMod val="65000"/>
                    <a:lumOff val="35000"/>
                  </a:schemeClr>
                </a:solidFill>
                <a:latin typeface="Arial Narrow" panose="020B0606020202030204" pitchFamily="34" charset="0"/>
              </a:defRPr>
            </a:lvl1pPr>
          </a:lstStyle>
          <a:p>
            <a:r>
              <a:rPr lang="en-US" dirty="0"/>
              <a:t>Add a footer</a:t>
            </a:r>
          </a:p>
        </p:txBody>
      </p:sp>
      <p:sp>
        <p:nvSpPr>
          <p:cNvPr id="4" name="Date Placeholder 3"/>
          <p:cNvSpPr>
            <a:spLocks noGrp="1"/>
          </p:cNvSpPr>
          <p:nvPr>
            <p:ph type="dt" sz="half" idx="2"/>
          </p:nvPr>
        </p:nvSpPr>
        <p:spPr>
          <a:xfrm>
            <a:off x="6932612" y="6155267"/>
            <a:ext cx="1371600" cy="273049"/>
          </a:xfrm>
          <a:prstGeom prst="rect">
            <a:avLst/>
          </a:prstGeom>
        </p:spPr>
        <p:txBody>
          <a:bodyPr vert="horz" lIns="91440" tIns="45720" rIns="91440" bIns="45720" rtlCol="0" anchor="ctr"/>
          <a:lstStyle>
            <a:lvl1pPr algn="r">
              <a:defRPr sz="1200">
                <a:solidFill>
                  <a:schemeClr val="tx1">
                    <a:lumMod val="65000"/>
                    <a:lumOff val="35000"/>
                  </a:schemeClr>
                </a:solidFill>
                <a:latin typeface="Arial Narrow" panose="020B0606020202030204" pitchFamily="34" charset="0"/>
              </a:defRPr>
            </a:lvl1pPr>
          </a:lstStyle>
          <a:p>
            <a:fld id="{3E0FA9E5-6744-4841-888F-9E7CC0C2B7EC}" type="datetimeFigureOut">
              <a:rPr lang="en-US" smtClean="0"/>
              <a:pPr/>
              <a:t>11/30/2020</a:t>
            </a:fld>
            <a:endParaRPr lang="en-US" dirty="0"/>
          </a:p>
        </p:txBody>
      </p:sp>
      <p:sp>
        <p:nvSpPr>
          <p:cNvPr id="6" name="Slide Number Placeholder 5"/>
          <p:cNvSpPr>
            <a:spLocks noGrp="1"/>
          </p:cNvSpPr>
          <p:nvPr>
            <p:ph type="sldNum" sz="quarter" idx="4"/>
          </p:nvPr>
        </p:nvSpPr>
        <p:spPr>
          <a:xfrm>
            <a:off x="8532812" y="6155267"/>
            <a:ext cx="1219201" cy="273049"/>
          </a:xfrm>
          <a:prstGeom prst="rect">
            <a:avLst/>
          </a:prstGeom>
        </p:spPr>
        <p:txBody>
          <a:bodyPr vert="horz" lIns="91440" tIns="45720" rIns="91440" bIns="45720" rtlCol="0" anchor="ctr"/>
          <a:lstStyle>
            <a:lvl1pPr algn="r">
              <a:defRPr sz="1200">
                <a:solidFill>
                  <a:schemeClr val="tx1">
                    <a:lumMod val="65000"/>
                    <a:lumOff val="35000"/>
                  </a:schemeClr>
                </a:solidFill>
                <a:latin typeface="Arial Narrow" panose="020B0606020202030204" pitchFamily="34" charset="0"/>
              </a:defRPr>
            </a:lvl1pPr>
          </a:lstStyle>
          <a:p>
            <a:fld id="{AAEAE4A8-A6E5-453E-B946-FB774B73F48C}" type="slidenum">
              <a:rPr lang="en-US" smtClean="0"/>
              <a:pPr/>
              <a:t>‹#›</a:t>
            </a:fld>
            <a:endParaRPr lang="en-US" dirty="0"/>
          </a:p>
        </p:txBody>
      </p:sp>
    </p:spTree>
    <p:extLst>
      <p:ext uri="{BB962C8B-B14F-4D97-AF65-F5344CB8AC3E}">
        <p14:creationId xmlns:p14="http://schemas.microsoft.com/office/powerpoint/2010/main" val="159705414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80000"/>
        </a:lnSpc>
        <a:spcBef>
          <a:spcPct val="0"/>
        </a:spcBef>
        <a:buNone/>
        <a:defRPr sz="3600" b="1" kern="1200">
          <a:solidFill>
            <a:schemeClr val="accent1">
              <a:lumMod val="75000"/>
            </a:schemeClr>
          </a:solidFill>
          <a:latin typeface="Arial Narrow" panose="020B0606020202030204" pitchFamily="34" charset="0"/>
          <a:ea typeface="+mj-ea"/>
          <a:cs typeface="+mj-cs"/>
        </a:defRPr>
      </a:lvl1pPr>
    </p:titleStyle>
    <p:bodyStyle>
      <a:lvl1pPr marL="274320" indent="-228600" algn="l" defTabSz="914400" rtl="0" eaLnBrk="1" latinLnBrk="0" hangingPunct="1">
        <a:lnSpc>
          <a:spcPct val="90000"/>
        </a:lnSpc>
        <a:spcBef>
          <a:spcPts val="1800"/>
        </a:spcBef>
        <a:buClr>
          <a:schemeClr val="tx1">
            <a:lumMod val="65000"/>
            <a:lumOff val="35000"/>
          </a:schemeClr>
        </a:buClr>
        <a:buSzPct val="80000"/>
        <a:buFont typeface="Arial" pitchFamily="34" charset="0"/>
        <a:buChar char="•"/>
        <a:defRPr sz="2000" kern="1200">
          <a:solidFill>
            <a:schemeClr val="tx1">
              <a:lumMod val="65000"/>
              <a:lumOff val="35000"/>
            </a:schemeClr>
          </a:solidFill>
          <a:latin typeface="Arial Narrow" panose="020B0606020202030204" pitchFamily="34" charset="0"/>
          <a:ea typeface="+mn-ea"/>
          <a:cs typeface="+mn-cs"/>
        </a:defRPr>
      </a:lvl1pPr>
      <a:lvl2pPr marL="594360" indent="-228600" algn="l" defTabSz="914400" rtl="0" eaLnBrk="1" latinLnBrk="0" hangingPunct="1">
        <a:lnSpc>
          <a:spcPct val="90000"/>
        </a:lnSpc>
        <a:spcBef>
          <a:spcPts val="1000"/>
        </a:spcBef>
        <a:buClr>
          <a:schemeClr val="tx1">
            <a:lumMod val="65000"/>
            <a:lumOff val="35000"/>
          </a:schemeClr>
        </a:buClr>
        <a:buSzPct val="80000"/>
        <a:buFont typeface="Arial" pitchFamily="34" charset="0"/>
        <a:buChar char="•"/>
        <a:defRPr sz="1800" kern="1200">
          <a:solidFill>
            <a:schemeClr val="tx1">
              <a:lumMod val="65000"/>
              <a:lumOff val="35000"/>
            </a:schemeClr>
          </a:solidFill>
          <a:latin typeface="Arial Narrow" panose="020B0606020202030204" pitchFamily="34" charset="0"/>
          <a:ea typeface="+mn-ea"/>
          <a:cs typeface="+mn-cs"/>
        </a:defRPr>
      </a:lvl2pPr>
      <a:lvl3pPr marL="777240" indent="-182880" algn="l" defTabSz="914400" rtl="0" eaLnBrk="1" latinLnBrk="0" hangingPunct="1">
        <a:lnSpc>
          <a:spcPct val="90000"/>
        </a:lnSpc>
        <a:spcBef>
          <a:spcPts val="600"/>
        </a:spcBef>
        <a:buClr>
          <a:schemeClr val="tx1">
            <a:lumMod val="65000"/>
            <a:lumOff val="35000"/>
          </a:schemeClr>
        </a:buClr>
        <a:buSzPct val="80000"/>
        <a:buFont typeface="Arial" pitchFamily="34" charset="0"/>
        <a:buChar char="•"/>
        <a:defRPr sz="1600" kern="1200">
          <a:solidFill>
            <a:schemeClr val="tx1">
              <a:lumMod val="65000"/>
              <a:lumOff val="35000"/>
            </a:schemeClr>
          </a:solidFill>
          <a:latin typeface="Arial Narrow" panose="020B0606020202030204" pitchFamily="34" charset="0"/>
          <a:ea typeface="+mn-ea"/>
          <a:cs typeface="+mn-cs"/>
        </a:defRPr>
      </a:lvl3pPr>
      <a:lvl4pPr marL="960120" indent="-182880" algn="l" defTabSz="914400" rtl="0" eaLnBrk="1" latinLnBrk="0" hangingPunct="1">
        <a:lnSpc>
          <a:spcPct val="90000"/>
        </a:lnSpc>
        <a:spcBef>
          <a:spcPts val="600"/>
        </a:spcBef>
        <a:buClr>
          <a:schemeClr val="tx1">
            <a:lumMod val="65000"/>
            <a:lumOff val="35000"/>
          </a:schemeClr>
        </a:buClr>
        <a:buSzPct val="80000"/>
        <a:buFont typeface="Arial" pitchFamily="34" charset="0"/>
        <a:buChar char="•"/>
        <a:defRPr sz="1400" kern="1200">
          <a:solidFill>
            <a:schemeClr val="tx1">
              <a:lumMod val="65000"/>
              <a:lumOff val="35000"/>
            </a:schemeClr>
          </a:solidFill>
          <a:latin typeface="Arial Narrow" panose="020B0606020202030204" pitchFamily="34" charset="0"/>
          <a:ea typeface="+mn-ea"/>
          <a:cs typeface="+mn-cs"/>
        </a:defRPr>
      </a:lvl4pPr>
      <a:lvl5pPr marL="1097280" indent="-137160" algn="l" defTabSz="914400" rtl="0" eaLnBrk="1" latinLnBrk="0" hangingPunct="1">
        <a:lnSpc>
          <a:spcPct val="90000"/>
        </a:lnSpc>
        <a:spcBef>
          <a:spcPts val="600"/>
        </a:spcBef>
        <a:buClr>
          <a:schemeClr val="tx1">
            <a:lumMod val="65000"/>
            <a:lumOff val="35000"/>
          </a:schemeClr>
        </a:buClr>
        <a:buSzPct val="80000"/>
        <a:buFont typeface="Arial" pitchFamily="34" charset="0"/>
        <a:buChar char="•"/>
        <a:defRPr sz="1400" kern="1200">
          <a:solidFill>
            <a:schemeClr val="tx1">
              <a:lumMod val="65000"/>
              <a:lumOff val="35000"/>
            </a:schemeClr>
          </a:solidFill>
          <a:latin typeface="Arial Narrow" panose="020B0606020202030204" pitchFamily="34" charset="0"/>
          <a:ea typeface="+mn-ea"/>
          <a:cs typeface="+mn-cs"/>
        </a:defRPr>
      </a:lvl5pPr>
      <a:lvl6pPr marL="1234440" indent="-137160" algn="l" defTabSz="914400" rtl="0" eaLnBrk="1" latinLnBrk="0" hangingPunct="1">
        <a:spcBef>
          <a:spcPts val="600"/>
        </a:spcBef>
        <a:buSzPct val="80000"/>
        <a:buFont typeface="Arial" pitchFamily="34" charset="0"/>
        <a:buChar char="•"/>
        <a:defRPr sz="1400" kern="1200">
          <a:solidFill>
            <a:schemeClr val="tx1">
              <a:lumMod val="65000"/>
              <a:lumOff val="35000"/>
            </a:schemeClr>
          </a:solidFill>
          <a:latin typeface="+mn-lt"/>
          <a:ea typeface="+mn-ea"/>
          <a:cs typeface="+mn-cs"/>
        </a:defRPr>
      </a:lvl6pPr>
      <a:lvl7pPr marL="1371600" indent="-137160" algn="l" defTabSz="914400" rtl="0" eaLnBrk="1" latinLnBrk="0" hangingPunct="1">
        <a:spcBef>
          <a:spcPts val="600"/>
        </a:spcBef>
        <a:buSzPct val="80000"/>
        <a:buFont typeface="Arial" pitchFamily="34" charset="0"/>
        <a:buChar char="•"/>
        <a:defRPr sz="1400" kern="1200">
          <a:solidFill>
            <a:schemeClr val="tx1">
              <a:lumMod val="65000"/>
              <a:lumOff val="35000"/>
            </a:schemeClr>
          </a:solidFill>
          <a:latin typeface="+mn-lt"/>
          <a:ea typeface="+mn-ea"/>
          <a:cs typeface="+mn-cs"/>
        </a:defRPr>
      </a:lvl7pPr>
      <a:lvl8pPr marL="1508760" indent="-137160" algn="l" defTabSz="914400" rtl="0" eaLnBrk="1" latinLnBrk="0" hangingPunct="1">
        <a:spcBef>
          <a:spcPts val="600"/>
        </a:spcBef>
        <a:buSzPct val="80000"/>
        <a:buFont typeface="Arial" pitchFamily="34" charset="0"/>
        <a:buChar char="•"/>
        <a:defRPr sz="1400" kern="1200">
          <a:solidFill>
            <a:schemeClr val="tx1">
              <a:lumMod val="65000"/>
              <a:lumOff val="35000"/>
            </a:schemeClr>
          </a:solidFill>
          <a:latin typeface="+mn-lt"/>
          <a:ea typeface="+mn-ea"/>
          <a:cs typeface="+mn-cs"/>
        </a:defRPr>
      </a:lvl8pPr>
      <a:lvl9pPr marL="1645920" indent="-137160" algn="l" defTabSz="914400" rtl="0" eaLnBrk="1" latinLnBrk="0" hangingPunct="1">
        <a:spcBef>
          <a:spcPts val="600"/>
        </a:spcBef>
        <a:buSzPct val="80000"/>
        <a:buFont typeface="Arial" pitchFamily="34" charset="0"/>
        <a:buChar char="•"/>
        <a:defRPr sz="1400" kern="1200">
          <a:solidFill>
            <a:schemeClr val="tx1">
              <a:lumMod val="65000"/>
              <a:lumOff val="35000"/>
            </a:schemeClr>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pos="3839" userDrawn="1">
          <p15:clr>
            <a:srgbClr val="F26B43"/>
          </p15:clr>
        </p15:guide>
        <p15:guide id="2" orient="horz" pos="2160"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slide" Target="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3.xml"/></Relationships>
</file>

<file path=ppt/slides/_rels/slide4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3.xml"/></Relationships>
</file>

<file path=ppt/slides/_rels/slide45.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1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3.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3.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4.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27012" y="457200"/>
            <a:ext cx="7010400" cy="2057401"/>
          </a:xfrm>
        </p:spPr>
        <p:txBody>
          <a:bodyPr>
            <a:normAutofit fontScale="90000"/>
          </a:bodyPr>
          <a:lstStyle/>
          <a:p>
            <a:pPr algn="ctr"/>
            <a:r>
              <a:rPr lang="en-US" dirty="0">
                <a:solidFill>
                  <a:schemeClr val="tx2">
                    <a:lumMod val="50000"/>
                    <a:lumOff val="50000"/>
                  </a:schemeClr>
                </a:solidFill>
              </a:rPr>
              <a:t>Chapter 5</a:t>
            </a:r>
            <a:br>
              <a:rPr lang="en-US" dirty="0">
                <a:solidFill>
                  <a:schemeClr val="tx2">
                    <a:lumMod val="50000"/>
                    <a:lumOff val="50000"/>
                  </a:schemeClr>
                </a:solidFill>
              </a:rPr>
            </a:br>
            <a:r>
              <a:rPr lang="en-US" b="0" dirty="0">
                <a:solidFill>
                  <a:schemeClr val="tx2">
                    <a:lumMod val="50000"/>
                    <a:lumOff val="50000"/>
                  </a:schemeClr>
                </a:solidFill>
              </a:rPr>
              <a:t>WHAT IS STRATEGIC THINKING?</a:t>
            </a:r>
            <a:endParaRPr lang="en-US" dirty="0">
              <a:solidFill>
                <a:schemeClr val="tx2">
                  <a:lumMod val="50000"/>
                  <a:lumOff val="50000"/>
                </a:schemeClr>
              </a:solidFill>
            </a:endParaRPr>
          </a:p>
        </p:txBody>
      </p:sp>
      <p:sp>
        <p:nvSpPr>
          <p:cNvPr id="3" name="Subtitle 2"/>
          <p:cNvSpPr>
            <a:spLocks noGrp="1"/>
          </p:cNvSpPr>
          <p:nvPr>
            <p:ph type="subTitle" idx="1"/>
          </p:nvPr>
        </p:nvSpPr>
        <p:spPr>
          <a:xfrm>
            <a:off x="874710" y="3352800"/>
            <a:ext cx="5029201" cy="1295400"/>
          </a:xfrm>
        </p:spPr>
        <p:txBody>
          <a:bodyPr>
            <a:noAutofit/>
          </a:bodyPr>
          <a:lstStyle/>
          <a:p>
            <a:pPr algn="ctr"/>
            <a:r>
              <a:rPr lang="en-US" sz="3200" dirty="0"/>
              <a:t>STRATEGIC PLANNING IN HEALTHCARE</a:t>
            </a:r>
          </a:p>
        </p:txBody>
      </p:sp>
    </p:spTree>
    <p:extLst>
      <p:ext uri="{BB962C8B-B14F-4D97-AF65-F5344CB8AC3E}">
        <p14:creationId xmlns:p14="http://schemas.microsoft.com/office/powerpoint/2010/main" val="14932598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VIDEO</a:t>
            </a:r>
          </a:p>
        </p:txBody>
      </p:sp>
      <p:sp>
        <p:nvSpPr>
          <p:cNvPr id="3" name="Content Placeholder 2"/>
          <p:cNvSpPr>
            <a:spLocks noGrp="1"/>
          </p:cNvSpPr>
          <p:nvPr>
            <p:ph idx="1"/>
          </p:nvPr>
        </p:nvSpPr>
        <p:spPr/>
        <p:txBody>
          <a:bodyPr/>
          <a:lstStyle/>
          <a:p>
            <a:pPr marL="45720" indent="0">
              <a:buNone/>
            </a:pPr>
            <a:r>
              <a:rPr lang="en-US" dirty="0"/>
              <a:t>Strategic Thinking:</a:t>
            </a:r>
          </a:p>
          <a:p>
            <a:pPr marL="45720" indent="0">
              <a:buNone/>
            </a:pPr>
            <a:r>
              <a:rPr lang="en-US" dirty="0">
                <a:hlinkClick r:id="rId2" action="ppaction://hlinksldjump"/>
              </a:rPr>
              <a:t>https://www.youtube.com/watch?v=UCHxK0VHl3c</a:t>
            </a:r>
            <a:endParaRPr lang="en-US" dirty="0"/>
          </a:p>
        </p:txBody>
      </p:sp>
    </p:spTree>
    <p:extLst>
      <p:ext uri="{BB962C8B-B14F-4D97-AF65-F5344CB8AC3E}">
        <p14:creationId xmlns:p14="http://schemas.microsoft.com/office/powerpoint/2010/main" val="32648420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7012" y="0"/>
            <a:ext cx="11961813" cy="1295400"/>
          </a:xfrm>
        </p:spPr>
        <p:style>
          <a:lnRef idx="2">
            <a:schemeClr val="accent1">
              <a:shade val="50000"/>
            </a:schemeClr>
          </a:lnRef>
          <a:fillRef idx="1">
            <a:schemeClr val="accent1"/>
          </a:fillRef>
          <a:effectRef idx="0">
            <a:schemeClr val="accent1"/>
          </a:effectRef>
          <a:fontRef idx="minor">
            <a:schemeClr val="lt1"/>
          </a:fontRef>
        </p:style>
        <p:txBody>
          <a:bodyPr>
            <a:noAutofit/>
          </a:bodyPr>
          <a:lstStyle/>
          <a:p>
            <a:pPr algn="ctr"/>
            <a:r>
              <a:rPr lang="en-US" sz="5400" dirty="0">
                <a:latin typeface="Arial Narrow" panose="020B0606020202030204" pitchFamily="34" charset="0"/>
              </a:rPr>
              <a:t>INTRODUCTION</a:t>
            </a:r>
          </a:p>
        </p:txBody>
      </p:sp>
      <p:sp>
        <p:nvSpPr>
          <p:cNvPr id="3" name="Content Placeholder 2"/>
          <p:cNvSpPr>
            <a:spLocks noGrp="1"/>
          </p:cNvSpPr>
          <p:nvPr>
            <p:ph idx="1"/>
          </p:nvPr>
        </p:nvSpPr>
        <p:spPr>
          <a:xfrm>
            <a:off x="608013" y="1600200"/>
            <a:ext cx="9829800" cy="4191000"/>
          </a:xfrm>
        </p:spPr>
        <p:txBody>
          <a:bodyPr>
            <a:noAutofit/>
          </a:bodyPr>
          <a:lstStyle/>
          <a:p>
            <a:pPr marL="45720" indent="0">
              <a:buNone/>
            </a:pPr>
            <a:r>
              <a:rPr lang="en-US" sz="3600" dirty="0"/>
              <a:t>This chapter presents a review of writings on the topic, much of them from the late twentieth century, when the roles of strategic planning and strategic thinking were hotly debated. </a:t>
            </a:r>
          </a:p>
          <a:p>
            <a:pPr marL="45720" indent="0">
              <a:buNone/>
            </a:pPr>
            <a:r>
              <a:rPr lang="en-US" sz="3600" dirty="0"/>
              <a:t>These early insights may be useful for healthcare leaders seeking to clarify—or refresh—their approach to this topic.</a:t>
            </a:r>
          </a:p>
        </p:txBody>
      </p:sp>
    </p:spTree>
    <p:extLst>
      <p:ext uri="{BB962C8B-B14F-4D97-AF65-F5344CB8AC3E}">
        <p14:creationId xmlns:p14="http://schemas.microsoft.com/office/powerpoint/2010/main" val="37175439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1624" y="1447800"/>
            <a:ext cx="11657013" cy="4876800"/>
          </a:xfrm>
          <a:solidFill>
            <a:schemeClr val="bg1"/>
          </a:solidFill>
        </p:spPr>
        <p:txBody>
          <a:bodyPr>
            <a:noAutofit/>
          </a:bodyPr>
          <a:lstStyle/>
          <a:p>
            <a:pPr marL="45720" indent="0">
              <a:buNone/>
            </a:pPr>
            <a:r>
              <a:rPr lang="en-US" sz="3000" dirty="0"/>
              <a:t>Henry </a:t>
            </a:r>
            <a:r>
              <a:rPr lang="en-US" sz="3000" dirty="0" err="1"/>
              <a:t>Mintzberg</a:t>
            </a:r>
            <a:r>
              <a:rPr lang="en-US" sz="3000" dirty="0"/>
              <a:t> (1994)</a:t>
            </a:r>
          </a:p>
          <a:p>
            <a:pPr marL="45720" indent="0">
              <a:buNone/>
            </a:pPr>
            <a:r>
              <a:rPr lang="en-US" sz="3000" dirty="0"/>
              <a:t>“</a:t>
            </a:r>
            <a:r>
              <a:rPr lang="en-US" sz="3000" i="1" dirty="0"/>
              <a:t>Strategic planning isn’t strategic thinking. One is analysis and the other is synthesis . . . [strategic thinking] involves intuition and creativity. The outcome of strategic thinking is an integrated perspective of the enterprise, a not-too- precisely articulated vision of direction.”</a:t>
            </a:r>
          </a:p>
          <a:p>
            <a:pPr marL="45720" indent="0">
              <a:buNone/>
            </a:pPr>
            <a:r>
              <a:rPr lang="en-US" sz="3000" dirty="0"/>
              <a:t>Bob Garratt (1995) argues</a:t>
            </a:r>
            <a:r>
              <a:rPr lang="en-US" sz="3000" i="1" dirty="0"/>
              <a:t> that strategic thinking is essentially a process . . . to see, hear and use ingeniously the . . . signals which can give competitive advantage. . . . It requires the ability to create a “holistic” view of the interconnections between apparently contradictory trends in [the] environment . . . and reframe the current mindsets which you and your competitors hold.</a:t>
            </a:r>
          </a:p>
        </p:txBody>
      </p:sp>
      <p:sp>
        <p:nvSpPr>
          <p:cNvPr id="4" name="Title 1"/>
          <p:cNvSpPr>
            <a:spLocks noGrp="1"/>
          </p:cNvSpPr>
          <p:nvPr>
            <p:ph type="title"/>
          </p:nvPr>
        </p:nvSpPr>
        <p:spPr>
          <a:xfrm>
            <a:off x="-1588" y="152400"/>
            <a:ext cx="11961813" cy="1066800"/>
          </a:xfrm>
        </p:spPr>
        <p:style>
          <a:lnRef idx="2">
            <a:schemeClr val="accent1">
              <a:shade val="50000"/>
            </a:schemeClr>
          </a:lnRef>
          <a:fillRef idx="1">
            <a:schemeClr val="accent1"/>
          </a:fillRef>
          <a:effectRef idx="0">
            <a:schemeClr val="accent1"/>
          </a:effectRef>
          <a:fontRef idx="minor">
            <a:schemeClr val="lt1"/>
          </a:fontRef>
        </p:style>
        <p:txBody>
          <a:bodyPr>
            <a:noAutofit/>
          </a:bodyPr>
          <a:lstStyle/>
          <a:p>
            <a:pPr algn="ctr"/>
            <a:r>
              <a:rPr lang="en-US" sz="5400" dirty="0">
                <a:latin typeface="Arial Narrow" panose="020B0606020202030204" pitchFamily="34" charset="0"/>
              </a:rPr>
              <a:t>INTRODUCTION</a:t>
            </a:r>
          </a:p>
        </p:txBody>
      </p:sp>
    </p:spTree>
    <p:extLst>
      <p:ext uri="{BB962C8B-B14F-4D97-AF65-F5344CB8AC3E}">
        <p14:creationId xmlns:p14="http://schemas.microsoft.com/office/powerpoint/2010/main" val="2616818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3"/>
          <a:srcRect l="36896" t="28125" r="12738" b="7291"/>
          <a:stretch/>
        </p:blipFill>
        <p:spPr>
          <a:xfrm>
            <a:off x="379412" y="304800"/>
            <a:ext cx="11430000" cy="6400800"/>
          </a:xfrm>
          <a:prstGeom prst="rect">
            <a:avLst/>
          </a:prstGeom>
        </p:spPr>
      </p:pic>
    </p:spTree>
    <p:extLst>
      <p:ext uri="{BB962C8B-B14F-4D97-AF65-F5344CB8AC3E}">
        <p14:creationId xmlns:p14="http://schemas.microsoft.com/office/powerpoint/2010/main" val="9690683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srcRect l="35724" t="14584" r="12152" b="15625"/>
          <a:stretch/>
        </p:blipFill>
        <p:spPr>
          <a:xfrm>
            <a:off x="303212" y="304800"/>
            <a:ext cx="11353800" cy="6096000"/>
          </a:xfrm>
          <a:prstGeom prst="rect">
            <a:avLst/>
          </a:prstGeom>
        </p:spPr>
      </p:pic>
    </p:spTree>
    <p:extLst>
      <p:ext uri="{BB962C8B-B14F-4D97-AF65-F5344CB8AC3E}">
        <p14:creationId xmlns:p14="http://schemas.microsoft.com/office/powerpoint/2010/main" val="38933389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0"/>
            <a:ext cx="12188825" cy="1295400"/>
          </a:xfrm>
        </p:spPr>
        <p:style>
          <a:lnRef idx="3">
            <a:schemeClr val="lt1"/>
          </a:lnRef>
          <a:fillRef idx="1">
            <a:schemeClr val="dk1"/>
          </a:fillRef>
          <a:effectRef idx="1">
            <a:schemeClr val="dk1"/>
          </a:effectRef>
          <a:fontRef idx="minor">
            <a:schemeClr val="lt1"/>
          </a:fontRef>
        </p:style>
        <p:txBody>
          <a:bodyPr>
            <a:normAutofit/>
          </a:bodyPr>
          <a:lstStyle/>
          <a:p>
            <a:pPr algn="ctr"/>
            <a:r>
              <a:rPr lang="en-US" sz="4400" dirty="0">
                <a:latin typeface="Arial Narrow" panose="020B0606020202030204" pitchFamily="34" charset="0"/>
              </a:rPr>
              <a:t>STRATEGIC THINKING VERSUS STRATEGIC PLANNING</a:t>
            </a:r>
          </a:p>
        </p:txBody>
      </p:sp>
      <p:sp>
        <p:nvSpPr>
          <p:cNvPr id="3" name="Content Placeholder 2"/>
          <p:cNvSpPr>
            <a:spLocks noGrp="1"/>
          </p:cNvSpPr>
          <p:nvPr>
            <p:ph idx="1"/>
          </p:nvPr>
        </p:nvSpPr>
        <p:spPr>
          <a:xfrm>
            <a:off x="569911" y="1447800"/>
            <a:ext cx="11049000" cy="4724400"/>
          </a:xfrm>
          <a:solidFill>
            <a:schemeClr val="bg1"/>
          </a:solidFill>
        </p:spPr>
        <p:txBody>
          <a:bodyPr>
            <a:noAutofit/>
          </a:bodyPr>
          <a:lstStyle/>
          <a:p>
            <a:r>
              <a:rPr lang="en-US" sz="3200" dirty="0"/>
              <a:t>Strategic planning, historically, has been primarily concerned with how to get there; operations is all about “how.”</a:t>
            </a:r>
          </a:p>
          <a:p>
            <a:r>
              <a:rPr lang="en-US" sz="3200" dirty="0"/>
              <a:t>Strategic thinking identifies the key factors that dictate the direction of an organization, and it is a process that the organization’s management uses to set direction and articulate their vision.</a:t>
            </a:r>
          </a:p>
          <a:p>
            <a:r>
              <a:rPr lang="en-US" sz="3200" dirty="0">
                <a:solidFill>
                  <a:srgbClr val="3C3C3C"/>
                </a:solidFill>
              </a:rPr>
              <a:t>Michel Robert (1998) </a:t>
            </a:r>
            <a:r>
              <a:rPr lang="en-US" sz="3200" dirty="0"/>
              <a:t>identifies the key factors that dictate the direction of an organization, and it is a process that the organization’s management uses to set direction and articulate their vision.”</a:t>
            </a:r>
          </a:p>
        </p:txBody>
      </p:sp>
    </p:spTree>
    <p:extLst>
      <p:ext uri="{BB962C8B-B14F-4D97-AF65-F5344CB8AC3E}">
        <p14:creationId xmlns:p14="http://schemas.microsoft.com/office/powerpoint/2010/main" val="8246029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2"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12"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12"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7012" y="914400"/>
            <a:ext cx="11734800" cy="5410200"/>
          </a:xfrm>
          <a:solidFill>
            <a:schemeClr val="bg1"/>
          </a:solidFill>
        </p:spPr>
        <p:txBody>
          <a:bodyPr>
            <a:noAutofit/>
          </a:bodyPr>
          <a:lstStyle/>
          <a:p>
            <a:pPr marL="45720" indent="0">
              <a:buNone/>
            </a:pPr>
            <a:r>
              <a:rPr lang="en-US" sz="3000" dirty="0"/>
              <a:t>Robert believes there are four types of companies, as represented by the matrix in exhibit 5.3:</a:t>
            </a:r>
          </a:p>
          <a:p>
            <a:pPr marL="502920" indent="-457200">
              <a:buFont typeface="+mj-lt"/>
              <a:buAutoNum type="arabicPeriod"/>
            </a:pPr>
            <a:r>
              <a:rPr lang="en-US" sz="3000" dirty="0"/>
              <a:t>Companies in the upper-left quadrant exhibit strong strategic thinking and manage their operations well.</a:t>
            </a:r>
          </a:p>
          <a:p>
            <a:pPr marL="502920" indent="-457200">
              <a:buFont typeface="+mj-lt"/>
              <a:buAutoNum type="arabicPeriod"/>
            </a:pPr>
            <a:r>
              <a:rPr lang="en-US" sz="3000" dirty="0"/>
              <a:t>Companies in the upper-right quadrant have been successful through good operational management, but they cannot articulate where they are going.</a:t>
            </a:r>
          </a:p>
          <a:p>
            <a:pPr marL="502920" indent="-457200">
              <a:buFont typeface="+mj-lt"/>
              <a:buAutoNum type="arabicPeriod"/>
            </a:pPr>
            <a:r>
              <a:rPr lang="en-US" sz="3000" dirty="0"/>
              <a:t>Companies in the lower-left quadrant are excellent strategic thinkers, but they cannot implement their visions and generally are weak operationally.</a:t>
            </a:r>
          </a:p>
          <a:p>
            <a:pPr marL="502920" indent="-457200">
              <a:buFont typeface="+mj-lt"/>
              <a:buAutoNum type="arabicPeriod"/>
            </a:pPr>
            <a:r>
              <a:rPr lang="en-US" sz="3000" dirty="0"/>
              <a:t>Companies in the lower-right quadrant exhibit the worst of both dimensions and usually do not survive very long.</a:t>
            </a:r>
          </a:p>
          <a:p>
            <a:pPr marL="45720" indent="0">
              <a:buNone/>
            </a:pPr>
            <a:endParaRPr lang="en-US" sz="3000" dirty="0"/>
          </a:p>
        </p:txBody>
      </p:sp>
      <p:sp>
        <p:nvSpPr>
          <p:cNvPr id="4" name="Title 1"/>
          <p:cNvSpPr>
            <a:spLocks noGrp="1"/>
          </p:cNvSpPr>
          <p:nvPr>
            <p:ph type="title"/>
          </p:nvPr>
        </p:nvSpPr>
        <p:spPr>
          <a:xfrm>
            <a:off x="0" y="0"/>
            <a:ext cx="12171363" cy="762000"/>
          </a:xfrm>
        </p:spPr>
        <p:style>
          <a:lnRef idx="2">
            <a:schemeClr val="dk1">
              <a:shade val="50000"/>
            </a:schemeClr>
          </a:lnRef>
          <a:fillRef idx="1">
            <a:schemeClr val="dk1"/>
          </a:fillRef>
          <a:effectRef idx="0">
            <a:schemeClr val="dk1"/>
          </a:effectRef>
          <a:fontRef idx="minor">
            <a:schemeClr val="lt1"/>
          </a:fontRef>
        </p:style>
        <p:txBody>
          <a:bodyPr>
            <a:normAutofit fontScale="90000"/>
          </a:bodyPr>
          <a:lstStyle/>
          <a:p>
            <a:pPr algn="ctr"/>
            <a:r>
              <a:rPr lang="en-US" sz="4400" dirty="0">
                <a:latin typeface="Arial Narrow" panose="020B0606020202030204" pitchFamily="34" charset="0"/>
              </a:rPr>
              <a:t>STRATEGIC THINKING VERSUS STRATEGIC PLANNING</a:t>
            </a:r>
          </a:p>
        </p:txBody>
      </p:sp>
    </p:spTree>
    <p:extLst>
      <p:ext uri="{BB962C8B-B14F-4D97-AF65-F5344CB8AC3E}">
        <p14:creationId xmlns:p14="http://schemas.microsoft.com/office/powerpoint/2010/main" val="35716214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2"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12"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12"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12" fill="hold"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fill="hold"/>
                                        <p:tgtEl>
                                          <p:spTgt spid="3">
                                            <p:txEl>
                                              <p:pRg st="4" end="4"/>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0" y="19050"/>
            <a:ext cx="12188825" cy="685800"/>
          </a:xfrm>
        </p:spPr>
        <p:style>
          <a:lnRef idx="2">
            <a:schemeClr val="dk1">
              <a:shade val="50000"/>
            </a:schemeClr>
          </a:lnRef>
          <a:fillRef idx="1">
            <a:schemeClr val="dk1"/>
          </a:fillRef>
          <a:effectRef idx="0">
            <a:schemeClr val="dk1"/>
          </a:effectRef>
          <a:fontRef idx="minor">
            <a:schemeClr val="lt1"/>
          </a:fontRef>
        </p:style>
        <p:txBody>
          <a:bodyPr>
            <a:normAutofit fontScale="90000"/>
          </a:bodyPr>
          <a:lstStyle/>
          <a:p>
            <a:pPr algn="ctr"/>
            <a:r>
              <a:rPr lang="en-US" sz="4400" dirty="0">
                <a:latin typeface="Arial Narrow" panose="020B0606020202030204" pitchFamily="34" charset="0"/>
              </a:rPr>
              <a:t>STRATEGIC THINKING VERSUS STRATEGIC PLANNING</a:t>
            </a:r>
          </a:p>
        </p:txBody>
      </p:sp>
      <p:pic>
        <p:nvPicPr>
          <p:cNvPr id="5" name="Picture 4"/>
          <p:cNvPicPr>
            <a:picLocks noChangeAspect="1"/>
          </p:cNvPicPr>
          <p:nvPr/>
        </p:nvPicPr>
        <p:blipFill rotWithShape="1">
          <a:blip r:embed="rId3"/>
          <a:srcRect l="34773" t="25000" r="11347" b="22395"/>
          <a:stretch/>
        </p:blipFill>
        <p:spPr>
          <a:xfrm>
            <a:off x="417512" y="723900"/>
            <a:ext cx="11353800" cy="5829300"/>
          </a:xfrm>
          <a:prstGeom prst="rect">
            <a:avLst/>
          </a:prstGeom>
        </p:spPr>
      </p:pic>
      <p:sp>
        <p:nvSpPr>
          <p:cNvPr id="6" name="Rectangle 5"/>
          <p:cNvSpPr/>
          <p:nvPr/>
        </p:nvSpPr>
        <p:spPr>
          <a:xfrm>
            <a:off x="3503612" y="2667000"/>
            <a:ext cx="3276600" cy="1219200"/>
          </a:xfrm>
          <a:prstGeom prst="rect">
            <a:avLst/>
          </a:prstGeom>
          <a:noFill/>
          <a:ln w="76200"/>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latin typeface="Arial Narrow" panose="020B0606020202030204" pitchFamily="34" charset="0"/>
            </a:endParaRPr>
          </a:p>
        </p:txBody>
      </p:sp>
    </p:spTree>
    <p:extLst>
      <p:ext uri="{BB962C8B-B14F-4D97-AF65-F5344CB8AC3E}">
        <p14:creationId xmlns:p14="http://schemas.microsoft.com/office/powerpoint/2010/main" val="7057000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1812" y="990600"/>
            <a:ext cx="10972800" cy="5105400"/>
          </a:xfrm>
        </p:spPr>
        <p:txBody>
          <a:bodyPr>
            <a:noAutofit/>
          </a:bodyPr>
          <a:lstStyle/>
          <a:p>
            <a:pPr marL="45720" indent="0">
              <a:buNone/>
            </a:pPr>
            <a:r>
              <a:rPr lang="en-US" sz="3000" dirty="0"/>
              <a:t>Gary Hamel and C. K. Prahalad (1995) state that “to have a share in the future, a company must learn to think differently about three things:</a:t>
            </a:r>
          </a:p>
          <a:p>
            <a:pPr marL="502920" indent="-457200">
              <a:buAutoNum type="arabicPeriod"/>
            </a:pPr>
            <a:r>
              <a:rPr lang="en-US" sz="3000" dirty="0"/>
              <a:t>the meaning of competitiveness, </a:t>
            </a:r>
          </a:p>
          <a:p>
            <a:pPr marL="502920" indent="-457200">
              <a:buAutoNum type="arabicPeriod"/>
            </a:pPr>
            <a:r>
              <a:rPr lang="en-US" sz="3000" dirty="0"/>
              <a:t>the measuring of strategy, and </a:t>
            </a:r>
          </a:p>
          <a:p>
            <a:pPr marL="502920" indent="-457200">
              <a:buAutoNum type="arabicPeriod"/>
            </a:pPr>
            <a:r>
              <a:rPr lang="en-US" sz="3000" dirty="0"/>
              <a:t>the meaning of organization.</a:t>
            </a:r>
          </a:p>
          <a:p>
            <a:pPr marL="45720" indent="0">
              <a:buNone/>
            </a:pPr>
            <a:r>
              <a:rPr lang="en-US" sz="3000" dirty="0"/>
              <a:t>Hamel and Prahalad argue that strategic planning, as practiced in nearly all organizations, leads to incremental change at best, small gains in market share, and pursuit of modestly profitable niches. </a:t>
            </a:r>
          </a:p>
          <a:p>
            <a:pPr marL="45720" indent="0">
              <a:buNone/>
            </a:pPr>
            <a:r>
              <a:rPr lang="en-US" sz="3000" dirty="0"/>
              <a:t>Strategic planning is far too focused on what is, rather than what could be.</a:t>
            </a:r>
          </a:p>
        </p:txBody>
      </p:sp>
      <p:sp>
        <p:nvSpPr>
          <p:cNvPr id="4" name="Title 1"/>
          <p:cNvSpPr>
            <a:spLocks noGrp="1"/>
          </p:cNvSpPr>
          <p:nvPr>
            <p:ph type="title"/>
          </p:nvPr>
        </p:nvSpPr>
        <p:spPr>
          <a:xfrm>
            <a:off x="0" y="38100"/>
            <a:ext cx="12188825" cy="609600"/>
          </a:xfrm>
        </p:spPr>
        <p:style>
          <a:lnRef idx="1">
            <a:schemeClr val="accent1"/>
          </a:lnRef>
          <a:fillRef idx="2">
            <a:schemeClr val="accent1"/>
          </a:fillRef>
          <a:effectRef idx="1">
            <a:schemeClr val="accent1"/>
          </a:effectRef>
          <a:fontRef idx="minor">
            <a:schemeClr val="dk1"/>
          </a:fontRef>
        </p:style>
        <p:txBody>
          <a:bodyPr>
            <a:normAutofit fontScale="90000"/>
          </a:bodyPr>
          <a:lstStyle/>
          <a:p>
            <a:pPr algn="ctr"/>
            <a:r>
              <a:rPr lang="en-US" sz="4400" dirty="0">
                <a:latin typeface="Arial Narrow" panose="020B0606020202030204" pitchFamily="34" charset="0"/>
              </a:rPr>
              <a:t>THINKING DIFFERENTLY</a:t>
            </a:r>
          </a:p>
        </p:txBody>
      </p:sp>
    </p:spTree>
    <p:extLst>
      <p:ext uri="{BB962C8B-B14F-4D97-AF65-F5344CB8AC3E}">
        <p14:creationId xmlns:p14="http://schemas.microsoft.com/office/powerpoint/2010/main" val="22002383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5612" y="781050"/>
            <a:ext cx="11125200" cy="5772150"/>
          </a:xfrm>
          <a:solidFill>
            <a:schemeClr val="bg1"/>
          </a:solidFill>
        </p:spPr>
        <p:txBody>
          <a:bodyPr>
            <a:noAutofit/>
          </a:bodyPr>
          <a:lstStyle/>
          <a:p>
            <a:pPr marL="45720" indent="0">
              <a:buNone/>
            </a:pPr>
            <a:r>
              <a:rPr lang="en-US" sz="3000" dirty="0"/>
              <a:t>In a later publication, Hamel (1998) contends that there are five ways in which more insightful strategy might be brought forth:</a:t>
            </a:r>
          </a:p>
          <a:p>
            <a:pPr marL="502920" indent="-457200">
              <a:buFont typeface="+mj-lt"/>
              <a:buAutoNum type="arabicPeriod"/>
            </a:pPr>
            <a:r>
              <a:rPr lang="en-US" sz="3000" dirty="0"/>
              <a:t>Involve new voices in the conversation about strategy, including younger employees, new employees, and others outside the inner circle of senior leadership. </a:t>
            </a:r>
          </a:p>
          <a:p>
            <a:pPr marL="502920" indent="-457200">
              <a:buFont typeface="+mj-lt"/>
              <a:buAutoNum type="arabicPeriod"/>
            </a:pPr>
            <a:r>
              <a:rPr lang="en-US" sz="3000" dirty="0"/>
              <a:t>Create new conversations about strategy, involving diverse perspectives that cut across the usual organizational boundaries.</a:t>
            </a:r>
          </a:p>
          <a:p>
            <a:pPr marL="502920" indent="-457200">
              <a:buFont typeface="+mj-lt"/>
              <a:buAutoNum type="arabicPeriod"/>
            </a:pPr>
            <a:r>
              <a:rPr lang="en-US" sz="3000" dirty="0"/>
              <a:t>Ignite new passions among individuals involved in the change process that relate to their desires to grow professionally, share in the rewards of success, and have an instrumental role in creating a unique and exciting future. </a:t>
            </a:r>
          </a:p>
        </p:txBody>
      </p:sp>
      <p:sp>
        <p:nvSpPr>
          <p:cNvPr id="4" name="Title 1"/>
          <p:cNvSpPr>
            <a:spLocks noGrp="1"/>
          </p:cNvSpPr>
          <p:nvPr>
            <p:ph type="title"/>
          </p:nvPr>
        </p:nvSpPr>
        <p:spPr>
          <a:xfrm>
            <a:off x="36512" y="19050"/>
            <a:ext cx="12188825" cy="762000"/>
          </a:xfrm>
        </p:spPr>
        <p:style>
          <a:lnRef idx="1">
            <a:schemeClr val="accent1"/>
          </a:lnRef>
          <a:fillRef idx="2">
            <a:schemeClr val="accent1"/>
          </a:fillRef>
          <a:effectRef idx="1">
            <a:schemeClr val="accent1"/>
          </a:effectRef>
          <a:fontRef idx="minor">
            <a:schemeClr val="dk1"/>
          </a:fontRef>
        </p:style>
        <p:txBody>
          <a:bodyPr>
            <a:normAutofit/>
          </a:bodyPr>
          <a:lstStyle/>
          <a:p>
            <a:pPr algn="ctr"/>
            <a:r>
              <a:rPr lang="en-US" sz="4400" dirty="0">
                <a:latin typeface="Arial Narrow" panose="020B0606020202030204" pitchFamily="34" charset="0"/>
              </a:rPr>
              <a:t>THINKING DIFFERENTLY</a:t>
            </a:r>
          </a:p>
        </p:txBody>
      </p:sp>
    </p:spTree>
    <p:extLst>
      <p:ext uri="{BB962C8B-B14F-4D97-AF65-F5344CB8AC3E}">
        <p14:creationId xmlns:p14="http://schemas.microsoft.com/office/powerpoint/2010/main" val="21776729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5612" y="1219200"/>
            <a:ext cx="5791200" cy="4953000"/>
          </a:xfrm>
        </p:spPr>
        <p:txBody>
          <a:bodyPr>
            <a:normAutofit/>
          </a:bodyPr>
          <a:lstStyle/>
          <a:p>
            <a:pPr marL="45720" indent="0">
              <a:buNone/>
            </a:pPr>
            <a:r>
              <a:rPr lang="en-US" sz="3000" dirty="0"/>
              <a:t>4. Develop new perspectives about the company, its businesses, its competitors, and its customers that encourage new opportunities to emerge. </a:t>
            </a:r>
          </a:p>
          <a:p>
            <a:pPr marL="45720" indent="0">
              <a:buNone/>
            </a:pPr>
            <a:r>
              <a:rPr lang="en-US" sz="3000" dirty="0"/>
              <a:t>5. Encourage new experiments, particularly small-scale forays into new markets and businesses, to gain insights and learning about what strategies might work and which will not.</a:t>
            </a:r>
          </a:p>
          <a:p>
            <a:endParaRPr lang="en-US" sz="3000" dirty="0"/>
          </a:p>
        </p:txBody>
      </p:sp>
      <p:sp>
        <p:nvSpPr>
          <p:cNvPr id="5" name="Title 1"/>
          <p:cNvSpPr>
            <a:spLocks noGrp="1"/>
          </p:cNvSpPr>
          <p:nvPr>
            <p:ph type="title"/>
          </p:nvPr>
        </p:nvSpPr>
        <p:spPr>
          <a:xfrm>
            <a:off x="-20638" y="0"/>
            <a:ext cx="12188825" cy="762000"/>
          </a:xfrm>
        </p:spPr>
        <p:style>
          <a:lnRef idx="1">
            <a:schemeClr val="accent1"/>
          </a:lnRef>
          <a:fillRef idx="2">
            <a:schemeClr val="accent1"/>
          </a:fillRef>
          <a:effectRef idx="1">
            <a:schemeClr val="accent1"/>
          </a:effectRef>
          <a:fontRef idx="minor">
            <a:schemeClr val="dk1"/>
          </a:fontRef>
        </p:style>
        <p:txBody>
          <a:bodyPr>
            <a:normAutofit/>
          </a:bodyPr>
          <a:lstStyle/>
          <a:p>
            <a:pPr algn="ctr"/>
            <a:r>
              <a:rPr lang="en-US" sz="4400" dirty="0">
                <a:latin typeface="Arial Narrow" panose="020B0606020202030204" pitchFamily="34" charset="0"/>
              </a:rPr>
              <a:t>THINKING DIFFERENTLY</a:t>
            </a:r>
          </a:p>
        </p:txBody>
      </p:sp>
      <p:pic>
        <p:nvPicPr>
          <p:cNvPr id="6" name="Picture 5"/>
          <p:cNvPicPr>
            <a:picLocks noChangeAspect="1"/>
          </p:cNvPicPr>
          <p:nvPr/>
        </p:nvPicPr>
        <p:blipFill rotWithShape="1">
          <a:blip r:embed="rId2"/>
          <a:srcRect l="20948" t="12574" r="23540" b="7269"/>
          <a:stretch/>
        </p:blipFill>
        <p:spPr>
          <a:xfrm>
            <a:off x="6246812" y="914400"/>
            <a:ext cx="5486400" cy="5257800"/>
          </a:xfrm>
          <a:prstGeom prst="rect">
            <a:avLst/>
          </a:prstGeom>
        </p:spPr>
      </p:pic>
    </p:spTree>
    <p:extLst>
      <p:ext uri="{BB962C8B-B14F-4D97-AF65-F5344CB8AC3E}">
        <p14:creationId xmlns:p14="http://schemas.microsoft.com/office/powerpoint/2010/main" val="27995053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1812" y="1143000"/>
            <a:ext cx="10668000" cy="4953000"/>
          </a:xfrm>
        </p:spPr>
        <p:txBody>
          <a:bodyPr>
            <a:noAutofit/>
          </a:bodyPr>
          <a:lstStyle/>
          <a:p>
            <a:r>
              <a:rPr lang="en-US" sz="3000" dirty="0"/>
              <a:t>Hamel (1998) believes that senior staff must spend less time working on developing the perfect strategy and more time creating the conditions that could lead to strategy innovation.</a:t>
            </a:r>
          </a:p>
          <a:p>
            <a:r>
              <a:rPr lang="en-US" sz="3000" dirty="0"/>
              <a:t>Strategy innovation is the capacity to reconceive the existing industry model in ways that create new value for customers, wrong- foot competitors, and produce new wealth for shareholders.</a:t>
            </a:r>
          </a:p>
          <a:p>
            <a:r>
              <a:rPr lang="en-US" sz="3000" dirty="0"/>
              <a:t>The companies that have grown most successfully in the past decade or so have either invented new industries or dramatically reinvented existing ones. </a:t>
            </a:r>
          </a:p>
          <a:p>
            <a:pPr lvl="1"/>
            <a:r>
              <a:rPr lang="en-US" sz="3000" dirty="0"/>
              <a:t>Their strategy is nonlinear.</a:t>
            </a:r>
          </a:p>
        </p:txBody>
      </p:sp>
      <p:sp>
        <p:nvSpPr>
          <p:cNvPr id="4" name="Title 1"/>
          <p:cNvSpPr>
            <a:spLocks noGrp="1"/>
          </p:cNvSpPr>
          <p:nvPr>
            <p:ph type="title"/>
          </p:nvPr>
        </p:nvSpPr>
        <p:spPr>
          <a:xfrm>
            <a:off x="0" y="19050"/>
            <a:ext cx="12188825" cy="742950"/>
          </a:xfrm>
        </p:spPr>
        <p:style>
          <a:lnRef idx="1">
            <a:schemeClr val="accent1"/>
          </a:lnRef>
          <a:fillRef idx="2">
            <a:schemeClr val="accent1"/>
          </a:fillRef>
          <a:effectRef idx="1">
            <a:schemeClr val="accent1"/>
          </a:effectRef>
          <a:fontRef idx="minor">
            <a:schemeClr val="dk1"/>
          </a:fontRef>
        </p:style>
        <p:txBody>
          <a:bodyPr>
            <a:normAutofit/>
          </a:bodyPr>
          <a:lstStyle/>
          <a:p>
            <a:pPr algn="ctr"/>
            <a:r>
              <a:rPr lang="en-US" sz="4400" dirty="0">
                <a:latin typeface="Arial Narrow" panose="020B0606020202030204" pitchFamily="34" charset="0"/>
              </a:rPr>
              <a:t>THINKING DIFFERENTLY</a:t>
            </a:r>
          </a:p>
        </p:txBody>
      </p:sp>
    </p:spTree>
    <p:extLst>
      <p:ext uri="{BB962C8B-B14F-4D97-AF65-F5344CB8AC3E}">
        <p14:creationId xmlns:p14="http://schemas.microsoft.com/office/powerpoint/2010/main" val="18836412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1812" y="1219200"/>
            <a:ext cx="9906000" cy="5029200"/>
          </a:xfrm>
        </p:spPr>
        <p:txBody>
          <a:bodyPr>
            <a:noAutofit/>
          </a:bodyPr>
          <a:lstStyle/>
          <a:p>
            <a:r>
              <a:rPr lang="en-US" sz="3000" dirty="0"/>
              <a:t>Eric Beinhocker and Sarah Kaplan (2002) provide a similar attack on conventional strategic planning and a call for new ways to reinvigorate strategic planning through improved strategic thinking processes.</a:t>
            </a:r>
          </a:p>
          <a:p>
            <a:r>
              <a:rPr lang="en-US" sz="3000" dirty="0"/>
              <a:t>In an article whose title, “Tired of Strategic Planning,” resonates with many senior executives, they note that “many CEOs complain that their strategic-planning process yields few new ideas and is often fraught with politics” (Beinhocker and Kaplan 2002, 1). </a:t>
            </a:r>
          </a:p>
          <a:p>
            <a:r>
              <a:rPr lang="en-US" sz="3000" dirty="0"/>
              <a:t>They assert that, consistent with Hamel’s (1996) observations, a new process to make strategy is required.</a:t>
            </a:r>
          </a:p>
          <a:p>
            <a:endParaRPr lang="en-US" sz="3000" dirty="0"/>
          </a:p>
        </p:txBody>
      </p:sp>
      <p:sp>
        <p:nvSpPr>
          <p:cNvPr id="4" name="Title 1"/>
          <p:cNvSpPr>
            <a:spLocks noGrp="1"/>
          </p:cNvSpPr>
          <p:nvPr>
            <p:ph type="title"/>
          </p:nvPr>
        </p:nvSpPr>
        <p:spPr>
          <a:xfrm>
            <a:off x="0" y="0"/>
            <a:ext cx="12188825" cy="781050"/>
          </a:xfrm>
        </p:spPr>
        <p:style>
          <a:lnRef idx="1">
            <a:schemeClr val="accent1"/>
          </a:lnRef>
          <a:fillRef idx="2">
            <a:schemeClr val="accent1"/>
          </a:fillRef>
          <a:effectRef idx="1">
            <a:schemeClr val="accent1"/>
          </a:effectRef>
          <a:fontRef idx="minor">
            <a:schemeClr val="dk1"/>
          </a:fontRef>
        </p:style>
        <p:txBody>
          <a:bodyPr>
            <a:normAutofit/>
          </a:bodyPr>
          <a:lstStyle/>
          <a:p>
            <a:pPr algn="ctr"/>
            <a:r>
              <a:rPr lang="en-US" sz="4400" dirty="0">
                <a:latin typeface="Arial Narrow" panose="020B0606020202030204" pitchFamily="34" charset="0"/>
              </a:rPr>
              <a:t>THINKING DIFFERENTLY</a:t>
            </a:r>
          </a:p>
        </p:txBody>
      </p:sp>
    </p:spTree>
    <p:extLst>
      <p:ext uri="{BB962C8B-B14F-4D97-AF65-F5344CB8AC3E}">
        <p14:creationId xmlns:p14="http://schemas.microsoft.com/office/powerpoint/2010/main" val="36274109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97668" y="1295400"/>
            <a:ext cx="11430000" cy="4800600"/>
          </a:xfrm>
        </p:spPr>
        <p:txBody>
          <a:bodyPr>
            <a:noAutofit/>
          </a:bodyPr>
          <a:lstStyle/>
          <a:p>
            <a:pPr marL="45720" indent="0">
              <a:buNone/>
            </a:pPr>
            <a:r>
              <a:rPr lang="en-US" sz="3000" dirty="0"/>
              <a:t>Beinhocker and Kaplan assert that, consistent with Hamel’s (1996) observations, a new process to make strategy is required. This process should have two primary goals:</a:t>
            </a:r>
          </a:p>
          <a:p>
            <a:pPr marL="502920" indent="-457200">
              <a:buFont typeface="+mj-lt"/>
              <a:buAutoNum type="arabicPeriod"/>
            </a:pPr>
            <a:r>
              <a:rPr lang="en-US" sz="3000" dirty="0"/>
              <a:t>To build prepared minds. </a:t>
            </a:r>
          </a:p>
          <a:p>
            <a:pPr marL="502920" indent="-457200">
              <a:buFont typeface="+mj-lt"/>
              <a:buAutoNum type="arabicPeriod"/>
            </a:pPr>
            <a:r>
              <a:rPr lang="en-US" sz="3000" dirty="0"/>
              <a:t>To build creative minds. </a:t>
            </a:r>
          </a:p>
          <a:p>
            <a:pPr marL="45720" indent="0">
              <a:buNone/>
            </a:pPr>
            <a:r>
              <a:rPr lang="en-US" sz="3000" dirty="0"/>
              <a:t>If senior leaders gain a strong understanding of the business, the current and possible future environment, and the rationale for the organizational direction agreed on through the strategic planning process, they are more likely to be able to respond swiftly and effectively to challenges and opportunities that emerge</a:t>
            </a:r>
          </a:p>
          <a:p>
            <a:pPr marL="45720" indent="0">
              <a:buNone/>
            </a:pPr>
            <a:endParaRPr lang="en-US" sz="3000" dirty="0"/>
          </a:p>
        </p:txBody>
      </p:sp>
      <p:sp>
        <p:nvSpPr>
          <p:cNvPr id="4" name="Title 1"/>
          <p:cNvSpPr>
            <a:spLocks noGrp="1"/>
          </p:cNvSpPr>
          <p:nvPr>
            <p:ph type="title"/>
          </p:nvPr>
        </p:nvSpPr>
        <p:spPr>
          <a:xfrm>
            <a:off x="36512" y="0"/>
            <a:ext cx="12152313" cy="1066800"/>
          </a:xfrm>
        </p:spPr>
        <p:style>
          <a:lnRef idx="1">
            <a:schemeClr val="accent1"/>
          </a:lnRef>
          <a:fillRef idx="2">
            <a:schemeClr val="accent1"/>
          </a:fillRef>
          <a:effectRef idx="1">
            <a:schemeClr val="accent1"/>
          </a:effectRef>
          <a:fontRef idx="minor">
            <a:schemeClr val="dk1"/>
          </a:fontRef>
        </p:style>
        <p:txBody>
          <a:bodyPr>
            <a:normAutofit/>
          </a:bodyPr>
          <a:lstStyle/>
          <a:p>
            <a:pPr algn="ctr"/>
            <a:r>
              <a:rPr lang="en-US" sz="4400" dirty="0">
                <a:latin typeface="Arial Narrow" panose="020B0606020202030204" pitchFamily="34" charset="0"/>
              </a:rPr>
              <a:t>THINKING DIFFERENTLY</a:t>
            </a:r>
          </a:p>
        </p:txBody>
      </p:sp>
    </p:spTree>
    <p:extLst>
      <p:ext uri="{BB962C8B-B14F-4D97-AF65-F5344CB8AC3E}">
        <p14:creationId xmlns:p14="http://schemas.microsoft.com/office/powerpoint/2010/main" val="22638411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88913" y="1447800"/>
            <a:ext cx="11961812" cy="4991100"/>
          </a:xfrm>
          <a:solidFill>
            <a:schemeClr val="bg1"/>
          </a:solidFill>
        </p:spPr>
        <p:txBody>
          <a:bodyPr>
            <a:noAutofit/>
          </a:bodyPr>
          <a:lstStyle/>
          <a:p>
            <a:pPr marL="45720" indent="0">
              <a:buNone/>
            </a:pPr>
            <a:r>
              <a:rPr lang="en-US" sz="3000" dirty="0" err="1"/>
              <a:t>Freek</a:t>
            </a:r>
            <a:r>
              <a:rPr lang="en-US" sz="3000" dirty="0"/>
              <a:t> </a:t>
            </a:r>
            <a:r>
              <a:rPr lang="en-US" sz="3000" dirty="0" err="1"/>
              <a:t>Vermeulen</a:t>
            </a:r>
            <a:r>
              <a:rPr lang="en-US" sz="3000" dirty="0"/>
              <a:t> (2015) says there are five big questions organizational leaders need to ask regularly: </a:t>
            </a:r>
          </a:p>
          <a:p>
            <a:pPr marL="560070" indent="-514350">
              <a:buAutoNum type="arabicPeriod"/>
            </a:pPr>
            <a:r>
              <a:rPr lang="en-US" sz="3000" dirty="0"/>
              <a:t>What does not fit? </a:t>
            </a:r>
          </a:p>
          <a:p>
            <a:pPr marL="560070" indent="-514350">
              <a:buAutoNum type="arabicPeriod"/>
            </a:pPr>
            <a:r>
              <a:rPr lang="en-US" sz="3000" dirty="0"/>
              <a:t>What would an outsider do? </a:t>
            </a:r>
          </a:p>
          <a:p>
            <a:pPr marL="560070" indent="-514350">
              <a:buFont typeface="Arial" pitchFamily="34" charset="0"/>
              <a:buAutoNum type="arabicPeriod"/>
            </a:pPr>
            <a:r>
              <a:rPr lang="en-US" sz="3000" dirty="0"/>
              <a:t>Do I understand why we do it this way? </a:t>
            </a:r>
          </a:p>
          <a:p>
            <a:pPr marL="560070" indent="-514350">
              <a:buFont typeface="Arial" pitchFamily="34" charset="0"/>
              <a:buAutoNum type="arabicPeriod"/>
            </a:pPr>
            <a:r>
              <a:rPr lang="en-US" sz="3000" dirty="0"/>
              <a:t>Are practices, habits, operations, processes, and systems appropriate for successful strategy execution? </a:t>
            </a:r>
          </a:p>
          <a:p>
            <a:pPr marL="560070" indent="-514350">
              <a:buFont typeface="Arial" pitchFamily="34" charset="0"/>
              <a:buAutoNum type="arabicPeriod"/>
            </a:pPr>
            <a:r>
              <a:rPr lang="en-US" sz="3000" dirty="0"/>
              <a:t>What might be the long-term consequences? Have we evaluated the possible substantive effects of this strategy in the long run?</a:t>
            </a:r>
          </a:p>
          <a:p>
            <a:pPr marL="560070" indent="-514350">
              <a:buAutoNum type="arabicPeriod"/>
            </a:pPr>
            <a:endParaRPr lang="en-US" sz="3000" dirty="0"/>
          </a:p>
          <a:p>
            <a:pPr marL="560070" indent="-514350">
              <a:buAutoNum type="arabicPeriod"/>
            </a:pPr>
            <a:endParaRPr lang="en-US" sz="3000" dirty="0"/>
          </a:p>
        </p:txBody>
      </p:sp>
      <p:sp>
        <p:nvSpPr>
          <p:cNvPr id="4" name="Title 1"/>
          <p:cNvSpPr>
            <a:spLocks noGrp="1"/>
          </p:cNvSpPr>
          <p:nvPr>
            <p:ph type="title"/>
          </p:nvPr>
        </p:nvSpPr>
        <p:spPr>
          <a:xfrm>
            <a:off x="0" y="0"/>
            <a:ext cx="12171363" cy="1066800"/>
          </a:xfrm>
        </p:spPr>
        <p:style>
          <a:lnRef idx="1">
            <a:schemeClr val="accent1"/>
          </a:lnRef>
          <a:fillRef idx="2">
            <a:schemeClr val="accent1"/>
          </a:fillRef>
          <a:effectRef idx="1">
            <a:schemeClr val="accent1"/>
          </a:effectRef>
          <a:fontRef idx="minor">
            <a:schemeClr val="dk1"/>
          </a:fontRef>
        </p:style>
        <p:txBody>
          <a:bodyPr>
            <a:normAutofit/>
          </a:bodyPr>
          <a:lstStyle/>
          <a:p>
            <a:pPr algn="ctr"/>
            <a:r>
              <a:rPr lang="en-US" sz="4400" dirty="0">
                <a:latin typeface="Arial Narrow" panose="020B0606020202030204" pitchFamily="34" charset="0"/>
              </a:rPr>
              <a:t>THINKING DIFFERENTLY</a:t>
            </a:r>
          </a:p>
        </p:txBody>
      </p:sp>
    </p:spTree>
    <p:extLst>
      <p:ext uri="{BB962C8B-B14F-4D97-AF65-F5344CB8AC3E}">
        <p14:creationId xmlns:p14="http://schemas.microsoft.com/office/powerpoint/2010/main" val="13269192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7011" y="0"/>
            <a:ext cx="11961813" cy="609600"/>
          </a:xfrm>
        </p:spPr>
        <p:style>
          <a:lnRef idx="2">
            <a:schemeClr val="accent2">
              <a:shade val="50000"/>
            </a:schemeClr>
          </a:lnRef>
          <a:fillRef idx="1">
            <a:schemeClr val="accent2"/>
          </a:fillRef>
          <a:effectRef idx="0">
            <a:schemeClr val="accent2"/>
          </a:effectRef>
          <a:fontRef idx="minor">
            <a:schemeClr val="lt1"/>
          </a:fontRef>
        </p:style>
        <p:txBody>
          <a:bodyPr>
            <a:normAutofit/>
          </a:bodyPr>
          <a:lstStyle/>
          <a:p>
            <a:pPr algn="ctr"/>
            <a:r>
              <a:rPr lang="en-US" dirty="0">
                <a:latin typeface="Arial Narrow" panose="020B0606020202030204" pitchFamily="34" charset="0"/>
              </a:rPr>
              <a:t>NEW APPROACHES TO PROMOTING STRATEGIC THINKING</a:t>
            </a:r>
          </a:p>
        </p:txBody>
      </p:sp>
      <p:sp>
        <p:nvSpPr>
          <p:cNvPr id="3" name="Content Placeholder 2"/>
          <p:cNvSpPr>
            <a:spLocks noGrp="1"/>
          </p:cNvSpPr>
          <p:nvPr>
            <p:ph idx="1"/>
          </p:nvPr>
        </p:nvSpPr>
        <p:spPr>
          <a:xfrm>
            <a:off x="379412" y="1219200"/>
            <a:ext cx="11277600" cy="4419600"/>
          </a:xfrm>
          <a:solidFill>
            <a:schemeClr val="bg1"/>
          </a:solidFill>
        </p:spPr>
        <p:txBody>
          <a:bodyPr>
            <a:noAutofit/>
          </a:bodyPr>
          <a:lstStyle/>
          <a:p>
            <a:pPr marL="45720" indent="0">
              <a:buNone/>
            </a:pPr>
            <a:r>
              <a:rPr lang="en-US" sz="3200" dirty="0"/>
              <a:t>Businesses outside healthcare are years ahead of the healthcare sec- tor in promoting strategic thinking in their organizations. Many companies use the following approaches:</a:t>
            </a:r>
          </a:p>
          <a:p>
            <a:pPr>
              <a:buFont typeface="Wingdings" panose="05000000000000000000" pitchFamily="2" charset="2"/>
              <a:buChar char="ü"/>
            </a:pPr>
            <a:r>
              <a:rPr lang="en-US" sz="3200" dirty="0"/>
              <a:t>Contingency planning to address a single uncertainty in a given situation</a:t>
            </a:r>
          </a:p>
          <a:p>
            <a:pPr>
              <a:buFont typeface="Wingdings" panose="05000000000000000000" pitchFamily="2" charset="2"/>
              <a:buChar char="ü"/>
            </a:pPr>
            <a:r>
              <a:rPr lang="en-US" sz="3200" dirty="0"/>
              <a:t> Sensitivity analysis to examine the effect of a change in one variable while all other variables remain constant</a:t>
            </a:r>
          </a:p>
          <a:p>
            <a:pPr>
              <a:buFont typeface="Wingdings" panose="05000000000000000000" pitchFamily="2" charset="2"/>
              <a:buChar char="ü"/>
            </a:pPr>
            <a:r>
              <a:rPr lang="en-US" sz="3200" dirty="0"/>
              <a:t>Simulation to analyze the effects of simultaneous change in multiple variables</a:t>
            </a:r>
          </a:p>
        </p:txBody>
      </p:sp>
    </p:spTree>
    <p:extLst>
      <p:ext uri="{BB962C8B-B14F-4D97-AF65-F5344CB8AC3E}">
        <p14:creationId xmlns:p14="http://schemas.microsoft.com/office/powerpoint/2010/main" val="42227018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79412" y="990600"/>
            <a:ext cx="11201400" cy="5181600"/>
          </a:xfrm>
          <a:solidFill>
            <a:schemeClr val="bg1"/>
          </a:solidFill>
        </p:spPr>
        <p:txBody>
          <a:bodyPr>
            <a:normAutofit/>
          </a:bodyPr>
          <a:lstStyle/>
          <a:p>
            <a:r>
              <a:rPr lang="en-US" sz="3000" dirty="0"/>
              <a:t>In contrast to contingency planning and sensitivity analysis, scenario planning allows for multiple changes in variables, incorporating both objective analysis (which characterizes simulation) and subjective considerations (which are commonly found in two narrower approaches, contingency planning and sensitivity analysis).</a:t>
            </a:r>
          </a:p>
          <a:p>
            <a:r>
              <a:rPr lang="en-US" sz="3000" dirty="0"/>
              <a:t>According to Paul J. H. Schoemaker (1995, 27), </a:t>
            </a:r>
          </a:p>
          <a:p>
            <a:r>
              <a:rPr lang="en-US" sz="3000" i="1" dirty="0"/>
              <a:t>“Scenario planning attempts to capture the richness and range of possibilities, stimulating decision makers to consider changes they would other- wise ignore. At the same time, it organizes those possibilities into narratives that are easier to grasp and use than great volumes of data.”</a:t>
            </a:r>
          </a:p>
        </p:txBody>
      </p:sp>
      <p:sp>
        <p:nvSpPr>
          <p:cNvPr id="4" name="Title 1"/>
          <p:cNvSpPr>
            <a:spLocks noGrp="1"/>
          </p:cNvSpPr>
          <p:nvPr>
            <p:ph type="title"/>
          </p:nvPr>
        </p:nvSpPr>
        <p:spPr>
          <a:xfrm>
            <a:off x="0" y="19050"/>
            <a:ext cx="12188825" cy="819150"/>
          </a:xfrm>
        </p:spPr>
        <p:style>
          <a:lnRef idx="2">
            <a:schemeClr val="accent6">
              <a:shade val="50000"/>
            </a:schemeClr>
          </a:lnRef>
          <a:fillRef idx="1">
            <a:schemeClr val="accent6"/>
          </a:fillRef>
          <a:effectRef idx="0">
            <a:schemeClr val="accent6"/>
          </a:effectRef>
          <a:fontRef idx="minor">
            <a:schemeClr val="lt1"/>
          </a:fontRef>
        </p:style>
        <p:txBody>
          <a:bodyPr>
            <a:normAutofit/>
          </a:bodyPr>
          <a:lstStyle/>
          <a:p>
            <a:pPr algn="ctr"/>
            <a:r>
              <a:rPr lang="en-US" sz="4000" b="0" dirty="0">
                <a:latin typeface="Arial Narrow" panose="020B0606020202030204" pitchFamily="34" charset="0"/>
              </a:rPr>
              <a:t>SCENARIO PLANNING</a:t>
            </a:r>
            <a:endParaRPr lang="en-US" sz="4000" dirty="0">
              <a:latin typeface="Arial Narrow" panose="020B0606020202030204" pitchFamily="34" charset="0"/>
            </a:endParaRPr>
          </a:p>
        </p:txBody>
      </p:sp>
    </p:spTree>
    <p:extLst>
      <p:ext uri="{BB962C8B-B14F-4D97-AF65-F5344CB8AC3E}">
        <p14:creationId xmlns:p14="http://schemas.microsoft.com/office/powerpoint/2010/main" val="32978235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11943" y="628650"/>
            <a:ext cx="11582400" cy="5924550"/>
          </a:xfrm>
          <a:solidFill>
            <a:schemeClr val="bg1"/>
          </a:solidFill>
        </p:spPr>
        <p:txBody>
          <a:bodyPr>
            <a:noAutofit/>
          </a:bodyPr>
          <a:lstStyle/>
          <a:p>
            <a:pPr marL="45720" indent="0">
              <a:buNone/>
            </a:pPr>
            <a:r>
              <a:rPr lang="en-US" sz="2800" dirty="0"/>
              <a:t>Schoemaker indicates that scenario planning is particularly beneficial for organizations facing the following conditions:</a:t>
            </a:r>
          </a:p>
          <a:p>
            <a:r>
              <a:rPr lang="en-US" sz="2800" dirty="0"/>
              <a:t>Uncertainty is high relative to managers’ ability to predict or adjust</a:t>
            </a:r>
          </a:p>
          <a:p>
            <a:r>
              <a:rPr lang="en-US" sz="2800" dirty="0"/>
              <a:t>Many costly surprises have occurred in the past</a:t>
            </a:r>
          </a:p>
          <a:p>
            <a:r>
              <a:rPr lang="en-US" sz="2800" dirty="0"/>
              <a:t>the company does not perceive or generate new opportunities.</a:t>
            </a:r>
          </a:p>
          <a:p>
            <a:r>
              <a:rPr lang="en-US" sz="2800" dirty="0"/>
              <a:t>The quality of strategic thinking is low (i.e., too routine, too bureaucratic).</a:t>
            </a:r>
          </a:p>
          <a:p>
            <a:r>
              <a:rPr lang="en-US" sz="2800" dirty="0"/>
              <a:t>The industry has experienced significant change or is about to</a:t>
            </a:r>
          </a:p>
          <a:p>
            <a:r>
              <a:rPr lang="en-US" sz="2800" dirty="0"/>
              <a:t>The company wants a common language and framework that doesn’t stifle diversity.</a:t>
            </a:r>
          </a:p>
          <a:p>
            <a:r>
              <a:rPr lang="en-US" sz="2800" dirty="0"/>
              <a:t>There are strong differences of opinion, with multiple opinions having merit.</a:t>
            </a:r>
          </a:p>
          <a:p>
            <a:r>
              <a:rPr lang="en-US" sz="2800" dirty="0"/>
              <a:t>The company’s competitors are using scenario planning</a:t>
            </a:r>
            <a:r>
              <a:rPr lang="en-US" sz="2400" dirty="0"/>
              <a:t>.</a:t>
            </a:r>
          </a:p>
        </p:txBody>
      </p:sp>
      <p:sp>
        <p:nvSpPr>
          <p:cNvPr id="4" name="Title 1"/>
          <p:cNvSpPr>
            <a:spLocks noGrp="1"/>
          </p:cNvSpPr>
          <p:nvPr>
            <p:ph type="title"/>
          </p:nvPr>
        </p:nvSpPr>
        <p:spPr>
          <a:xfrm>
            <a:off x="17462" y="0"/>
            <a:ext cx="12171363" cy="628650"/>
          </a:xfrm>
        </p:spPr>
        <p:style>
          <a:lnRef idx="2">
            <a:schemeClr val="accent6">
              <a:shade val="50000"/>
            </a:schemeClr>
          </a:lnRef>
          <a:fillRef idx="1">
            <a:schemeClr val="accent6"/>
          </a:fillRef>
          <a:effectRef idx="0">
            <a:schemeClr val="accent6"/>
          </a:effectRef>
          <a:fontRef idx="minor">
            <a:schemeClr val="lt1"/>
          </a:fontRef>
        </p:style>
        <p:txBody>
          <a:bodyPr>
            <a:normAutofit/>
          </a:bodyPr>
          <a:lstStyle/>
          <a:p>
            <a:pPr algn="ctr"/>
            <a:r>
              <a:rPr lang="en-US" sz="4000" b="0" dirty="0">
                <a:latin typeface="Arial Narrow" panose="020B0606020202030204" pitchFamily="34" charset="0"/>
              </a:rPr>
              <a:t>SCENARIO PLANNING</a:t>
            </a:r>
            <a:endParaRPr lang="en-US" sz="4000" dirty="0">
              <a:latin typeface="Arial Narrow" panose="020B0606020202030204" pitchFamily="34" charset="0"/>
            </a:endParaRPr>
          </a:p>
        </p:txBody>
      </p:sp>
    </p:spTree>
    <p:extLst>
      <p:ext uri="{BB962C8B-B14F-4D97-AF65-F5344CB8AC3E}">
        <p14:creationId xmlns:p14="http://schemas.microsoft.com/office/powerpoint/2010/main" val="11400911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7461" y="628650"/>
            <a:ext cx="12134851" cy="6229350"/>
          </a:xfrm>
          <a:solidFill>
            <a:schemeClr val="bg1"/>
          </a:solidFill>
        </p:spPr>
        <p:txBody>
          <a:bodyPr>
            <a:noAutofit/>
          </a:bodyPr>
          <a:lstStyle/>
          <a:p>
            <a:pPr marL="45720" indent="0">
              <a:buNone/>
            </a:pPr>
            <a:r>
              <a:rPr lang="en-US" sz="3000" dirty="0"/>
              <a:t>Schoemaker observes that because scenarios are designed to construct possible futures but not specific strategies for dealing with them, some organizations find it beneficial to involve outsiders in the scenario development process. , such as:</a:t>
            </a:r>
          </a:p>
          <a:p>
            <a:r>
              <a:rPr lang="en-US" sz="3000" dirty="0"/>
              <a:t> major customers, </a:t>
            </a:r>
          </a:p>
          <a:p>
            <a:r>
              <a:rPr lang="en-US" sz="3000" dirty="0"/>
              <a:t>key suppliers, </a:t>
            </a:r>
          </a:p>
          <a:p>
            <a:r>
              <a:rPr lang="en-US" sz="3000" dirty="0"/>
              <a:t>regulators, </a:t>
            </a:r>
          </a:p>
          <a:p>
            <a:r>
              <a:rPr lang="en-US" sz="3000" dirty="0"/>
              <a:t>consultants, and </a:t>
            </a:r>
          </a:p>
          <a:p>
            <a:r>
              <a:rPr lang="en-US" sz="3000" dirty="0"/>
              <a:t>academics, </a:t>
            </a:r>
          </a:p>
          <a:p>
            <a:pPr marL="45720" indent="0">
              <a:buNone/>
            </a:pPr>
            <a:r>
              <a:rPr lang="en-US" sz="3000" dirty="0"/>
              <a:t>The objective is “to build a shared framework for strategic thinking that encourages diversity and sharper perceptions about external changes and opportunities” (Schoemaker 1995)</a:t>
            </a:r>
          </a:p>
        </p:txBody>
      </p:sp>
      <p:sp>
        <p:nvSpPr>
          <p:cNvPr id="4" name="Title 1"/>
          <p:cNvSpPr>
            <a:spLocks noGrp="1"/>
          </p:cNvSpPr>
          <p:nvPr>
            <p:ph type="title"/>
          </p:nvPr>
        </p:nvSpPr>
        <p:spPr>
          <a:xfrm>
            <a:off x="0" y="19050"/>
            <a:ext cx="12152313" cy="609600"/>
          </a:xfrm>
        </p:spPr>
        <p:style>
          <a:lnRef idx="2">
            <a:schemeClr val="accent6">
              <a:shade val="50000"/>
            </a:schemeClr>
          </a:lnRef>
          <a:fillRef idx="1">
            <a:schemeClr val="accent6"/>
          </a:fillRef>
          <a:effectRef idx="0">
            <a:schemeClr val="accent6"/>
          </a:effectRef>
          <a:fontRef idx="minor">
            <a:schemeClr val="lt1"/>
          </a:fontRef>
        </p:style>
        <p:txBody>
          <a:bodyPr>
            <a:normAutofit/>
          </a:bodyPr>
          <a:lstStyle/>
          <a:p>
            <a:pPr algn="ctr"/>
            <a:r>
              <a:rPr lang="en-US" sz="4000" b="0" dirty="0">
                <a:latin typeface="Arial Narrow" panose="020B0606020202030204" pitchFamily="34" charset="0"/>
              </a:rPr>
              <a:t>SCENARIO PLANNING</a:t>
            </a:r>
            <a:endParaRPr lang="en-US" sz="4000" dirty="0">
              <a:latin typeface="Arial Narrow" panose="020B0606020202030204" pitchFamily="34" charset="0"/>
            </a:endParaRPr>
          </a:p>
        </p:txBody>
      </p:sp>
    </p:spTree>
    <p:extLst>
      <p:ext uri="{BB962C8B-B14F-4D97-AF65-F5344CB8AC3E}">
        <p14:creationId xmlns:p14="http://schemas.microsoft.com/office/powerpoint/2010/main" val="14563611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0" y="0"/>
            <a:ext cx="12188825" cy="609600"/>
          </a:xfrm>
        </p:spPr>
        <p:style>
          <a:lnRef idx="2">
            <a:schemeClr val="accent6">
              <a:shade val="50000"/>
            </a:schemeClr>
          </a:lnRef>
          <a:fillRef idx="1">
            <a:schemeClr val="accent6"/>
          </a:fillRef>
          <a:effectRef idx="0">
            <a:schemeClr val="accent6"/>
          </a:effectRef>
          <a:fontRef idx="minor">
            <a:schemeClr val="lt1"/>
          </a:fontRef>
        </p:style>
        <p:txBody>
          <a:bodyPr>
            <a:normAutofit/>
          </a:bodyPr>
          <a:lstStyle/>
          <a:p>
            <a:pPr algn="ctr"/>
            <a:r>
              <a:rPr lang="en-US" sz="4000" b="0" dirty="0">
                <a:latin typeface="Arial Narrow" panose="020B0606020202030204" pitchFamily="34" charset="0"/>
              </a:rPr>
              <a:t>SCENARIO PLANNING</a:t>
            </a:r>
            <a:endParaRPr lang="en-US" sz="4000" dirty="0">
              <a:latin typeface="Arial Narrow" panose="020B0606020202030204" pitchFamily="34" charset="0"/>
            </a:endParaRPr>
          </a:p>
        </p:txBody>
      </p:sp>
      <p:sp>
        <p:nvSpPr>
          <p:cNvPr id="5" name="Content Placeholder 4"/>
          <p:cNvSpPr>
            <a:spLocks noGrp="1"/>
          </p:cNvSpPr>
          <p:nvPr>
            <p:ph sz="half" idx="1"/>
          </p:nvPr>
        </p:nvSpPr>
        <p:spPr>
          <a:xfrm>
            <a:off x="298607" y="1528402"/>
            <a:ext cx="11588433" cy="3890667"/>
          </a:xfrm>
        </p:spPr>
        <p:txBody>
          <a:bodyPr>
            <a:noAutofit/>
          </a:bodyPr>
          <a:lstStyle/>
          <a:p>
            <a:pPr marL="502920" indent="-457200">
              <a:buFont typeface="+mj-lt"/>
              <a:buAutoNum type="arabicPeriod"/>
            </a:pPr>
            <a:r>
              <a:rPr lang="en-US" sz="3000" dirty="0"/>
              <a:t>Define the scope of scenarios to be developed, including time horizon and range. Look at past sources of uncertainty and volatility as guides.</a:t>
            </a:r>
          </a:p>
          <a:p>
            <a:pPr marL="502920" indent="-457200">
              <a:buFont typeface="+mj-lt"/>
              <a:buAutoNum type="arabicPeriod"/>
            </a:pPr>
            <a:r>
              <a:rPr lang="en-US" sz="3000" dirty="0"/>
              <a:t>Identify the major stakeholders who could influence the range of considerations defined in step 1.</a:t>
            </a:r>
          </a:p>
          <a:p>
            <a:pPr marL="502920" indent="-457200">
              <a:buFont typeface="+mj-lt"/>
              <a:buAutoNum type="arabicPeriod"/>
            </a:pPr>
            <a:r>
              <a:rPr lang="en-US" sz="3000" dirty="0"/>
              <a:t>Describe key future trends likely to affect the issues identified in step 1.</a:t>
            </a:r>
          </a:p>
          <a:p>
            <a:pPr marL="502920" indent="-457200">
              <a:buFont typeface="+mj-lt"/>
              <a:buAutoNum type="arabicPeriod"/>
            </a:pPr>
            <a:r>
              <a:rPr lang="en-US" sz="3000" dirty="0"/>
              <a:t>Identify major uncertainties that could significantly affect each issue.</a:t>
            </a:r>
          </a:p>
          <a:p>
            <a:pPr marL="502920" indent="-457200">
              <a:buFont typeface="+mj-lt"/>
              <a:buAutoNum type="arabicPeriod"/>
            </a:pPr>
            <a:r>
              <a:rPr lang="en-US" sz="3000" dirty="0"/>
              <a:t>Construct initial scenario themes</a:t>
            </a:r>
          </a:p>
        </p:txBody>
      </p:sp>
      <p:sp>
        <p:nvSpPr>
          <p:cNvPr id="7" name="Rectangle 6"/>
          <p:cNvSpPr/>
          <p:nvPr/>
        </p:nvSpPr>
        <p:spPr>
          <a:xfrm>
            <a:off x="298607" y="807391"/>
            <a:ext cx="11588433" cy="553998"/>
          </a:xfrm>
          <a:prstGeom prst="rect">
            <a:avLst/>
          </a:prstGeom>
        </p:spPr>
        <p:txBody>
          <a:bodyPr wrap="square">
            <a:spAutoFit/>
          </a:bodyPr>
          <a:lstStyle/>
          <a:p>
            <a:r>
              <a:rPr lang="en-US" sz="3000" dirty="0">
                <a:solidFill>
                  <a:srgbClr val="3C3C3C"/>
                </a:solidFill>
                <a:latin typeface="Arial Narrow" panose="020B0606020202030204" pitchFamily="34" charset="0"/>
              </a:rPr>
              <a:t>Schoemaker suggests a ten-step approach to scenario development:</a:t>
            </a:r>
            <a:endParaRPr lang="en-US" sz="3000" dirty="0">
              <a:latin typeface="Arial Narrow" panose="020B0606020202030204" pitchFamily="34" charset="0"/>
            </a:endParaRPr>
          </a:p>
        </p:txBody>
      </p:sp>
    </p:spTree>
    <p:extLst>
      <p:ext uri="{BB962C8B-B14F-4D97-AF65-F5344CB8AC3E}">
        <p14:creationId xmlns:p14="http://schemas.microsoft.com/office/powerpoint/2010/main" val="4338988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7012" y="628650"/>
            <a:ext cx="8686801" cy="609600"/>
          </a:xfrm>
        </p:spPr>
        <p:txBody>
          <a:bodyPr>
            <a:normAutofit/>
          </a:bodyPr>
          <a:lstStyle/>
          <a:p>
            <a:pPr marL="45720" indent="0">
              <a:buNone/>
            </a:pPr>
            <a:r>
              <a:rPr lang="en-US" sz="2800" dirty="0">
                <a:solidFill>
                  <a:srgbClr val="3C3C3C"/>
                </a:solidFill>
              </a:rPr>
              <a:t>Schoemaker (CONTINUED)</a:t>
            </a:r>
          </a:p>
          <a:p>
            <a:pPr marL="45720" indent="0">
              <a:buNone/>
            </a:pPr>
            <a:endParaRPr lang="en-US" sz="2800" dirty="0"/>
          </a:p>
        </p:txBody>
      </p:sp>
      <p:sp>
        <p:nvSpPr>
          <p:cNvPr id="4" name="Title 1"/>
          <p:cNvSpPr>
            <a:spLocks noGrp="1"/>
          </p:cNvSpPr>
          <p:nvPr>
            <p:ph type="title"/>
          </p:nvPr>
        </p:nvSpPr>
        <p:spPr>
          <a:xfrm>
            <a:off x="0" y="0"/>
            <a:ext cx="12188825" cy="628650"/>
          </a:xfrm>
        </p:spPr>
        <p:style>
          <a:lnRef idx="2">
            <a:schemeClr val="accent6">
              <a:shade val="50000"/>
            </a:schemeClr>
          </a:lnRef>
          <a:fillRef idx="1">
            <a:schemeClr val="accent6"/>
          </a:fillRef>
          <a:effectRef idx="0">
            <a:schemeClr val="accent6"/>
          </a:effectRef>
          <a:fontRef idx="minor">
            <a:schemeClr val="lt1"/>
          </a:fontRef>
        </p:style>
        <p:txBody>
          <a:bodyPr>
            <a:normAutofit/>
          </a:bodyPr>
          <a:lstStyle/>
          <a:p>
            <a:pPr algn="ctr"/>
            <a:r>
              <a:rPr lang="en-US" sz="4000" b="0" dirty="0">
                <a:latin typeface="Arial Narrow" panose="020B0606020202030204" pitchFamily="34" charset="0"/>
              </a:rPr>
              <a:t>SCENARIO PLANNING</a:t>
            </a:r>
            <a:endParaRPr lang="en-US" sz="4000" dirty="0">
              <a:latin typeface="Arial Narrow" panose="020B0606020202030204" pitchFamily="34" charset="0"/>
            </a:endParaRPr>
          </a:p>
        </p:txBody>
      </p:sp>
      <p:sp>
        <p:nvSpPr>
          <p:cNvPr id="5" name="Content Placeholder 5"/>
          <p:cNvSpPr txBox="1">
            <a:spLocks/>
          </p:cNvSpPr>
          <p:nvPr/>
        </p:nvSpPr>
        <p:spPr>
          <a:xfrm>
            <a:off x="227012" y="1257300"/>
            <a:ext cx="11564938" cy="4400550"/>
          </a:xfrm>
          <a:prstGeom prst="rect">
            <a:avLst/>
          </a:prstGeom>
          <a:solidFill>
            <a:schemeClr val="bg1"/>
          </a:solidFill>
        </p:spPr>
        <p:txBody>
          <a:bodyPr>
            <a:noAutofit/>
          </a:bodyPr>
          <a:lstStyle>
            <a:lvl1pPr marL="274320" indent="-228600" algn="l" defTabSz="914400" rtl="0" eaLnBrk="1" latinLnBrk="0" hangingPunct="1">
              <a:lnSpc>
                <a:spcPct val="90000"/>
              </a:lnSpc>
              <a:spcBef>
                <a:spcPts val="1800"/>
              </a:spcBef>
              <a:buClr>
                <a:schemeClr val="tx1">
                  <a:lumMod val="65000"/>
                  <a:lumOff val="35000"/>
                </a:schemeClr>
              </a:buClr>
              <a:buSzPct val="80000"/>
              <a:buFont typeface="Arial" pitchFamily="34" charset="0"/>
              <a:buChar char="•"/>
              <a:defRPr sz="2000" kern="1200">
                <a:solidFill>
                  <a:schemeClr val="tx1">
                    <a:lumMod val="65000"/>
                    <a:lumOff val="35000"/>
                  </a:schemeClr>
                </a:solidFill>
                <a:latin typeface="+mn-lt"/>
                <a:ea typeface="+mn-ea"/>
                <a:cs typeface="+mn-cs"/>
              </a:defRPr>
            </a:lvl1pPr>
            <a:lvl2pPr marL="594360" indent="-228600" algn="l" defTabSz="914400" rtl="0" eaLnBrk="1" latinLnBrk="0" hangingPunct="1">
              <a:lnSpc>
                <a:spcPct val="90000"/>
              </a:lnSpc>
              <a:spcBef>
                <a:spcPts val="1000"/>
              </a:spcBef>
              <a:buClr>
                <a:schemeClr val="tx1">
                  <a:lumMod val="65000"/>
                  <a:lumOff val="35000"/>
                </a:schemeClr>
              </a:buClr>
              <a:buSzPct val="80000"/>
              <a:buFont typeface="Arial" pitchFamily="34" charset="0"/>
              <a:buChar char="•"/>
              <a:defRPr sz="1800" kern="1200">
                <a:solidFill>
                  <a:schemeClr val="tx1">
                    <a:lumMod val="65000"/>
                    <a:lumOff val="35000"/>
                  </a:schemeClr>
                </a:solidFill>
                <a:latin typeface="+mn-lt"/>
                <a:ea typeface="+mn-ea"/>
                <a:cs typeface="+mn-cs"/>
              </a:defRPr>
            </a:lvl2pPr>
            <a:lvl3pPr marL="777240" indent="-182880" algn="l" defTabSz="914400" rtl="0" eaLnBrk="1" latinLnBrk="0" hangingPunct="1">
              <a:lnSpc>
                <a:spcPct val="90000"/>
              </a:lnSpc>
              <a:spcBef>
                <a:spcPts val="600"/>
              </a:spcBef>
              <a:buClr>
                <a:schemeClr val="tx1">
                  <a:lumMod val="65000"/>
                  <a:lumOff val="35000"/>
                </a:schemeClr>
              </a:buClr>
              <a:buSzPct val="80000"/>
              <a:buFont typeface="Arial" pitchFamily="34" charset="0"/>
              <a:buChar char="•"/>
              <a:defRPr sz="1600" kern="1200">
                <a:solidFill>
                  <a:schemeClr val="tx1">
                    <a:lumMod val="65000"/>
                    <a:lumOff val="35000"/>
                  </a:schemeClr>
                </a:solidFill>
                <a:latin typeface="+mn-lt"/>
                <a:ea typeface="+mn-ea"/>
                <a:cs typeface="+mn-cs"/>
              </a:defRPr>
            </a:lvl3pPr>
            <a:lvl4pPr marL="960120" indent="-182880" algn="l" defTabSz="914400" rtl="0" eaLnBrk="1" latinLnBrk="0" hangingPunct="1">
              <a:lnSpc>
                <a:spcPct val="90000"/>
              </a:lnSpc>
              <a:spcBef>
                <a:spcPts val="600"/>
              </a:spcBef>
              <a:buClr>
                <a:schemeClr val="tx1">
                  <a:lumMod val="65000"/>
                  <a:lumOff val="35000"/>
                </a:schemeClr>
              </a:buClr>
              <a:buSzPct val="80000"/>
              <a:buFont typeface="Arial" pitchFamily="34" charset="0"/>
              <a:buChar char="•"/>
              <a:defRPr sz="1400" kern="1200">
                <a:solidFill>
                  <a:schemeClr val="tx1">
                    <a:lumMod val="65000"/>
                    <a:lumOff val="35000"/>
                  </a:schemeClr>
                </a:solidFill>
                <a:latin typeface="+mn-lt"/>
                <a:ea typeface="+mn-ea"/>
                <a:cs typeface="+mn-cs"/>
              </a:defRPr>
            </a:lvl4pPr>
            <a:lvl5pPr marL="1097280" indent="-137160" algn="l" defTabSz="914400" rtl="0" eaLnBrk="1" latinLnBrk="0" hangingPunct="1">
              <a:lnSpc>
                <a:spcPct val="90000"/>
              </a:lnSpc>
              <a:spcBef>
                <a:spcPts val="600"/>
              </a:spcBef>
              <a:buClr>
                <a:schemeClr val="tx1">
                  <a:lumMod val="65000"/>
                  <a:lumOff val="35000"/>
                </a:schemeClr>
              </a:buClr>
              <a:buSzPct val="80000"/>
              <a:buFont typeface="Arial" pitchFamily="34" charset="0"/>
              <a:buChar char="•"/>
              <a:defRPr sz="1400" kern="1200">
                <a:solidFill>
                  <a:schemeClr val="tx1">
                    <a:lumMod val="65000"/>
                    <a:lumOff val="35000"/>
                  </a:schemeClr>
                </a:solidFill>
                <a:latin typeface="+mn-lt"/>
                <a:ea typeface="+mn-ea"/>
                <a:cs typeface="+mn-cs"/>
              </a:defRPr>
            </a:lvl5pPr>
            <a:lvl6pPr marL="1234440" indent="-137160" algn="l" defTabSz="914400" rtl="0" eaLnBrk="1" latinLnBrk="0" hangingPunct="1">
              <a:spcBef>
                <a:spcPts val="600"/>
              </a:spcBef>
              <a:buSzPct val="80000"/>
              <a:buFont typeface="Arial" pitchFamily="34" charset="0"/>
              <a:buChar char="•"/>
              <a:defRPr sz="1400" kern="1200">
                <a:solidFill>
                  <a:schemeClr val="tx1">
                    <a:lumMod val="65000"/>
                    <a:lumOff val="35000"/>
                  </a:schemeClr>
                </a:solidFill>
                <a:latin typeface="+mn-lt"/>
                <a:ea typeface="+mn-ea"/>
                <a:cs typeface="+mn-cs"/>
              </a:defRPr>
            </a:lvl6pPr>
            <a:lvl7pPr marL="1371600" indent="-137160" algn="l" defTabSz="914400" rtl="0" eaLnBrk="1" latinLnBrk="0" hangingPunct="1">
              <a:spcBef>
                <a:spcPts val="600"/>
              </a:spcBef>
              <a:buSzPct val="80000"/>
              <a:buFont typeface="Arial" pitchFamily="34" charset="0"/>
              <a:buChar char="•"/>
              <a:defRPr sz="1400" kern="1200">
                <a:solidFill>
                  <a:schemeClr val="tx1">
                    <a:lumMod val="65000"/>
                    <a:lumOff val="35000"/>
                  </a:schemeClr>
                </a:solidFill>
                <a:latin typeface="+mn-lt"/>
                <a:ea typeface="+mn-ea"/>
                <a:cs typeface="+mn-cs"/>
              </a:defRPr>
            </a:lvl7pPr>
            <a:lvl8pPr marL="1508760" indent="-137160" algn="l" defTabSz="914400" rtl="0" eaLnBrk="1" latinLnBrk="0" hangingPunct="1">
              <a:spcBef>
                <a:spcPts val="600"/>
              </a:spcBef>
              <a:buSzPct val="80000"/>
              <a:buFont typeface="Arial" pitchFamily="34" charset="0"/>
              <a:buChar char="•"/>
              <a:defRPr sz="1400" kern="1200">
                <a:solidFill>
                  <a:schemeClr val="tx1">
                    <a:lumMod val="65000"/>
                    <a:lumOff val="35000"/>
                  </a:schemeClr>
                </a:solidFill>
                <a:latin typeface="+mn-lt"/>
                <a:ea typeface="+mn-ea"/>
                <a:cs typeface="+mn-cs"/>
              </a:defRPr>
            </a:lvl8pPr>
            <a:lvl9pPr marL="1645920" indent="-137160" algn="l" defTabSz="914400" rtl="0" eaLnBrk="1" latinLnBrk="0" hangingPunct="1">
              <a:spcBef>
                <a:spcPts val="600"/>
              </a:spcBef>
              <a:buSzPct val="80000"/>
              <a:buFont typeface="Arial" pitchFamily="34" charset="0"/>
              <a:buChar char="•"/>
              <a:defRPr sz="1400" kern="1200">
                <a:solidFill>
                  <a:schemeClr val="tx1">
                    <a:lumMod val="65000"/>
                    <a:lumOff val="35000"/>
                  </a:schemeClr>
                </a:solidFill>
                <a:latin typeface="+mn-lt"/>
                <a:ea typeface="+mn-ea"/>
                <a:cs typeface="+mn-cs"/>
              </a:defRPr>
            </a:lvl9pPr>
          </a:lstStyle>
          <a:p>
            <a:pPr marL="45720" indent="0">
              <a:buFont typeface="Arial" pitchFamily="34" charset="0"/>
              <a:buNone/>
            </a:pPr>
            <a:r>
              <a:rPr lang="en-US" sz="2800" dirty="0">
                <a:latin typeface="Arial Narrow" panose="020B0606020202030204" pitchFamily="34" charset="0"/>
              </a:rPr>
              <a:t>6. </a:t>
            </a:r>
            <a:r>
              <a:rPr lang="en-US" sz="3000" dirty="0">
                <a:latin typeface="Arial Narrow" panose="020B0606020202030204" pitchFamily="34" charset="0"/>
              </a:rPr>
              <a:t>Check for consistency and plausibility and revise scenario outlines as necessary.</a:t>
            </a:r>
          </a:p>
          <a:p>
            <a:pPr marL="45720" indent="0">
              <a:buFont typeface="Arial" pitchFamily="34" charset="0"/>
              <a:buNone/>
            </a:pPr>
            <a:r>
              <a:rPr lang="en-US" sz="3000" dirty="0">
                <a:latin typeface="Arial Narrow" panose="020B0606020202030204" pitchFamily="34" charset="0"/>
              </a:rPr>
              <a:t> 7. Develop learning scenarios or the first full-scale version of the scenarios.</a:t>
            </a:r>
          </a:p>
          <a:p>
            <a:pPr marL="45720" indent="0">
              <a:buFont typeface="Arial" pitchFamily="34" charset="0"/>
              <a:buNone/>
            </a:pPr>
            <a:r>
              <a:rPr lang="en-US" sz="3000" dirty="0">
                <a:latin typeface="Arial Narrow" panose="020B0606020202030204" pitchFamily="34" charset="0"/>
              </a:rPr>
              <a:t> 8. Identify research needs to flesh out uncertainties, trends, and blind spots in the learning scenarios. </a:t>
            </a:r>
          </a:p>
          <a:p>
            <a:pPr marL="45720" indent="0">
              <a:buFont typeface="Arial" pitchFamily="34" charset="0"/>
              <a:buNone/>
            </a:pPr>
            <a:r>
              <a:rPr lang="en-US" sz="3000" dirty="0">
                <a:latin typeface="Arial Narrow" panose="020B0606020202030204" pitchFamily="34" charset="0"/>
              </a:rPr>
              <a:t>9. Develop quantitative models, as appropriate, to better examine the interactions of certain variables. </a:t>
            </a:r>
          </a:p>
          <a:p>
            <a:pPr marL="45720" indent="0">
              <a:buFont typeface="Arial" pitchFamily="34" charset="0"/>
              <a:buNone/>
            </a:pPr>
            <a:r>
              <a:rPr lang="en-US" sz="3000" dirty="0">
                <a:latin typeface="Arial Narrow" panose="020B0606020202030204" pitchFamily="34" charset="0"/>
              </a:rPr>
              <a:t>10. Evolve toward discussion scenarios, through an iterative process, to converge on the final scenarios that will be used to test strategies to develop new ideas.</a:t>
            </a:r>
          </a:p>
        </p:txBody>
      </p:sp>
    </p:spTree>
    <p:extLst>
      <p:ext uri="{BB962C8B-B14F-4D97-AF65-F5344CB8AC3E}">
        <p14:creationId xmlns:p14="http://schemas.microsoft.com/office/powerpoint/2010/main" val="12833051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1812" y="1371600"/>
            <a:ext cx="10439400" cy="3276600"/>
          </a:xfrm>
        </p:spPr>
        <p:txBody>
          <a:bodyPr>
            <a:normAutofit/>
          </a:bodyPr>
          <a:lstStyle/>
          <a:p>
            <a:pPr marL="45720" indent="0">
              <a:buNone/>
            </a:pPr>
            <a:r>
              <a:rPr lang="en-US" sz="3200" dirty="0"/>
              <a:t>Schoemaker believes that good scenarios meet four tests they are:</a:t>
            </a:r>
          </a:p>
          <a:p>
            <a:pPr marL="560070" indent="-514350">
              <a:buFont typeface="+mj-lt"/>
              <a:buAutoNum type="arabicPeriod"/>
            </a:pPr>
            <a:r>
              <a:rPr lang="en-US" sz="3200" dirty="0"/>
              <a:t> relevant,</a:t>
            </a:r>
          </a:p>
          <a:p>
            <a:pPr marL="560070" indent="-514350">
              <a:buFont typeface="+mj-lt"/>
              <a:buAutoNum type="arabicPeriod"/>
            </a:pPr>
            <a:r>
              <a:rPr lang="en-US" sz="3200" dirty="0"/>
              <a:t>internally consistent,</a:t>
            </a:r>
          </a:p>
          <a:p>
            <a:pPr marL="560070" indent="-514350">
              <a:buFont typeface="+mj-lt"/>
              <a:buAutoNum type="arabicPeriod"/>
            </a:pPr>
            <a:r>
              <a:rPr lang="en-US" sz="3200" dirty="0"/>
              <a:t>long term in perspective, and </a:t>
            </a:r>
          </a:p>
          <a:p>
            <a:pPr marL="560070" indent="-514350">
              <a:buFont typeface="+mj-lt"/>
              <a:buAutoNum type="arabicPeriod"/>
            </a:pPr>
            <a:r>
              <a:rPr lang="en-US" sz="3200" dirty="0"/>
              <a:t>describe clearly different futures.</a:t>
            </a:r>
          </a:p>
        </p:txBody>
      </p:sp>
      <p:sp>
        <p:nvSpPr>
          <p:cNvPr id="4" name="Title 1"/>
          <p:cNvSpPr>
            <a:spLocks noGrp="1"/>
          </p:cNvSpPr>
          <p:nvPr>
            <p:ph type="title"/>
          </p:nvPr>
        </p:nvSpPr>
        <p:spPr>
          <a:xfrm>
            <a:off x="0" y="38100"/>
            <a:ext cx="12188825" cy="819150"/>
          </a:xfrm>
        </p:spPr>
        <p:style>
          <a:lnRef idx="2">
            <a:schemeClr val="accent6">
              <a:shade val="50000"/>
            </a:schemeClr>
          </a:lnRef>
          <a:fillRef idx="1">
            <a:schemeClr val="accent6"/>
          </a:fillRef>
          <a:effectRef idx="0">
            <a:schemeClr val="accent6"/>
          </a:effectRef>
          <a:fontRef idx="minor">
            <a:schemeClr val="lt1"/>
          </a:fontRef>
        </p:style>
        <p:txBody>
          <a:bodyPr>
            <a:normAutofit/>
          </a:bodyPr>
          <a:lstStyle/>
          <a:p>
            <a:pPr algn="ctr"/>
            <a:r>
              <a:rPr lang="en-US" sz="4000" b="0" dirty="0">
                <a:latin typeface="Arial Narrow" panose="020B0606020202030204" pitchFamily="34" charset="0"/>
              </a:rPr>
              <a:t>SCENARIO PLANNING</a:t>
            </a:r>
            <a:endParaRPr lang="en-US" sz="4000" dirty="0">
              <a:latin typeface="Arial Narrow" panose="020B0606020202030204" pitchFamily="34" charset="0"/>
            </a:endParaRPr>
          </a:p>
        </p:txBody>
      </p:sp>
    </p:spTree>
    <p:extLst>
      <p:ext uri="{BB962C8B-B14F-4D97-AF65-F5344CB8AC3E}">
        <p14:creationId xmlns:p14="http://schemas.microsoft.com/office/powerpoint/2010/main" val="27701155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6512" y="38100"/>
            <a:ext cx="12152313" cy="685800"/>
          </a:xfrm>
        </p:spPr>
        <p:style>
          <a:lnRef idx="1">
            <a:schemeClr val="accent4"/>
          </a:lnRef>
          <a:fillRef idx="2">
            <a:schemeClr val="accent4"/>
          </a:fillRef>
          <a:effectRef idx="1">
            <a:schemeClr val="accent4"/>
          </a:effectRef>
          <a:fontRef idx="minor">
            <a:schemeClr val="dk1"/>
          </a:fontRef>
        </p:style>
        <p:txBody>
          <a:bodyPr>
            <a:normAutofit/>
          </a:bodyPr>
          <a:lstStyle/>
          <a:p>
            <a:pPr algn="ctr"/>
            <a:r>
              <a:rPr lang="en-US" sz="4000" b="0" dirty="0">
                <a:latin typeface="Arial Narrow" panose="020B0606020202030204" pitchFamily="34" charset="0"/>
              </a:rPr>
              <a:t>Decision Analysis and Game Theory</a:t>
            </a:r>
            <a:endParaRPr lang="en-US" sz="4000" dirty="0">
              <a:latin typeface="Arial Narrow" panose="020B0606020202030204" pitchFamily="34" charset="0"/>
            </a:endParaRPr>
          </a:p>
        </p:txBody>
      </p:sp>
      <p:sp>
        <p:nvSpPr>
          <p:cNvPr id="3" name="Content Placeholder 2"/>
          <p:cNvSpPr>
            <a:spLocks noGrp="1"/>
          </p:cNvSpPr>
          <p:nvPr>
            <p:ph idx="1"/>
          </p:nvPr>
        </p:nvSpPr>
        <p:spPr>
          <a:xfrm>
            <a:off x="73024" y="1295400"/>
            <a:ext cx="11582400" cy="4648200"/>
          </a:xfrm>
        </p:spPr>
        <p:txBody>
          <a:bodyPr>
            <a:noAutofit/>
          </a:bodyPr>
          <a:lstStyle/>
          <a:p>
            <a:r>
              <a:rPr lang="en-US" sz="3000" dirty="0"/>
              <a:t>Marion C. Jennings, Scott B. Clay, and Erin P. </a:t>
            </a:r>
            <a:r>
              <a:rPr lang="en-US" sz="3000" dirty="0" err="1"/>
              <a:t>Carr</a:t>
            </a:r>
            <a:r>
              <a:rPr lang="en-US" sz="3000" dirty="0"/>
              <a:t> (2000) advocate decision analysis and game theory as two additional techniques that have been used in business for many years to address future uncertainties creatively.</a:t>
            </a:r>
          </a:p>
          <a:p>
            <a:r>
              <a:rPr lang="en-US" sz="3000" dirty="0"/>
              <a:t>While scenario planning is an excellent approach to addressing a large number of uncertainties, decision analysis works well when a limited number of possible alternatives exist.</a:t>
            </a:r>
          </a:p>
          <a:p>
            <a:r>
              <a:rPr lang="en-US" sz="3000" dirty="0"/>
              <a:t>Game theory allows understanding of interdependencies among affected parties as a result of strategic initiatives, especially the reactions of competitors, strategic alliance partners, customers, and suppliers.</a:t>
            </a:r>
          </a:p>
          <a:p>
            <a:endParaRPr lang="en-US" sz="2800" dirty="0"/>
          </a:p>
        </p:txBody>
      </p:sp>
    </p:spTree>
    <p:extLst>
      <p:ext uri="{BB962C8B-B14F-4D97-AF65-F5344CB8AC3E}">
        <p14:creationId xmlns:p14="http://schemas.microsoft.com/office/powerpoint/2010/main" val="10875830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7013" y="2819400"/>
            <a:ext cx="11125200" cy="3886200"/>
          </a:xfrm>
          <a:solidFill>
            <a:schemeClr val="bg1"/>
          </a:solidFill>
        </p:spPr>
        <p:txBody>
          <a:bodyPr>
            <a:noAutofit/>
          </a:bodyPr>
          <a:lstStyle/>
          <a:p>
            <a:r>
              <a:rPr lang="en-US" sz="3000" dirty="0"/>
              <a:t>W. Chan Kim and </a:t>
            </a:r>
            <a:r>
              <a:rPr lang="en-US" sz="3000" dirty="0" err="1"/>
              <a:t>Renée</a:t>
            </a:r>
            <a:r>
              <a:rPr lang="en-US" sz="3000" dirty="0"/>
              <a:t> Mauborgne’s (2005) research led to the coining of the term blue ocean strategy to describe the creation of uncontested market space.</a:t>
            </a:r>
          </a:p>
          <a:p>
            <a:r>
              <a:rPr lang="en-US" sz="3000" dirty="0"/>
              <a:t>They argue that most companies pursue incremental improvements by attempting to outcompete their competitors and, in a zero-sum game, increase their share of a crowded market.</a:t>
            </a:r>
          </a:p>
          <a:p>
            <a:r>
              <a:rPr lang="en-US" sz="3000" dirty="0"/>
              <a:t>The more successful approach is to expand the boundaries of their market or invent entirely new market space (the blue ocean).</a:t>
            </a:r>
          </a:p>
        </p:txBody>
      </p:sp>
      <p:sp>
        <p:nvSpPr>
          <p:cNvPr id="4" name="Title 1"/>
          <p:cNvSpPr>
            <a:spLocks noGrp="1"/>
          </p:cNvSpPr>
          <p:nvPr>
            <p:ph type="title"/>
          </p:nvPr>
        </p:nvSpPr>
        <p:spPr>
          <a:xfrm>
            <a:off x="0" y="0"/>
            <a:ext cx="12188825" cy="1066800"/>
          </a:xfrm>
          <a:solidFill>
            <a:srgbClr val="002060"/>
          </a:solidFill>
        </p:spPr>
        <p:style>
          <a:lnRef idx="1">
            <a:schemeClr val="accent1"/>
          </a:lnRef>
          <a:fillRef idx="2">
            <a:schemeClr val="accent1"/>
          </a:fillRef>
          <a:effectRef idx="1">
            <a:schemeClr val="accent1"/>
          </a:effectRef>
          <a:fontRef idx="minor">
            <a:schemeClr val="dk1"/>
          </a:fontRef>
        </p:style>
        <p:txBody>
          <a:bodyPr>
            <a:normAutofit/>
          </a:bodyPr>
          <a:lstStyle/>
          <a:p>
            <a:pPr algn="ctr"/>
            <a:r>
              <a:rPr lang="en-US" sz="6000" b="0" dirty="0">
                <a:solidFill>
                  <a:schemeClr val="bg1"/>
                </a:solidFill>
                <a:latin typeface="Arial Narrow" panose="020B0606020202030204" pitchFamily="34" charset="0"/>
              </a:rPr>
              <a:t>BLUE OCEAN STRATEGY</a:t>
            </a:r>
            <a:endParaRPr lang="en-US" sz="7200" dirty="0">
              <a:solidFill>
                <a:schemeClr val="bg1"/>
              </a:solidFill>
              <a:latin typeface="Arial Narrow" panose="020B0606020202030204" pitchFamily="34" charset="0"/>
            </a:endParaRPr>
          </a:p>
        </p:txBody>
      </p:sp>
      <p:pic>
        <p:nvPicPr>
          <p:cNvPr id="1026" name="Picture 2" descr="Image result for BLUE OCEA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085850"/>
            <a:ext cx="12038012" cy="15906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736005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7012" y="1295400"/>
            <a:ext cx="10744200" cy="4572000"/>
          </a:xfrm>
        </p:spPr>
        <p:txBody>
          <a:bodyPr>
            <a:noAutofit/>
          </a:bodyPr>
          <a:lstStyle/>
          <a:p>
            <a:r>
              <a:rPr lang="en-US" sz="3200" dirty="0"/>
              <a:t>These innovators do not use the competition as a reference point, but instead follow a different strategic logic they term value innovation. </a:t>
            </a:r>
          </a:p>
          <a:p>
            <a:r>
              <a:rPr lang="en-US" sz="3200" dirty="0"/>
              <a:t>Value innovation, which defies the conventional competitive paradigm of having to choose between differentiation and cost, combines these two options to find new and uncontested market space (see exhibits 5.4 and 5.5).</a:t>
            </a:r>
          </a:p>
          <a:p>
            <a:r>
              <a:rPr lang="en-US" sz="3200" dirty="0"/>
              <a:t>Value innovation is created in the market space where a company’s actions favorably affect both its cost structure and its value proposition to buyers.</a:t>
            </a:r>
          </a:p>
        </p:txBody>
      </p:sp>
      <p:sp>
        <p:nvSpPr>
          <p:cNvPr id="4" name="Title 1"/>
          <p:cNvSpPr>
            <a:spLocks noGrp="1"/>
          </p:cNvSpPr>
          <p:nvPr>
            <p:ph type="title"/>
          </p:nvPr>
        </p:nvSpPr>
        <p:spPr>
          <a:xfrm>
            <a:off x="17462" y="0"/>
            <a:ext cx="12171363" cy="1066800"/>
          </a:xfrm>
          <a:solidFill>
            <a:srgbClr val="002060"/>
          </a:solidFill>
        </p:spPr>
        <p:style>
          <a:lnRef idx="1">
            <a:schemeClr val="accent1"/>
          </a:lnRef>
          <a:fillRef idx="2">
            <a:schemeClr val="accent1"/>
          </a:fillRef>
          <a:effectRef idx="1">
            <a:schemeClr val="accent1"/>
          </a:effectRef>
          <a:fontRef idx="minor">
            <a:schemeClr val="dk1"/>
          </a:fontRef>
        </p:style>
        <p:txBody>
          <a:bodyPr>
            <a:normAutofit/>
          </a:bodyPr>
          <a:lstStyle/>
          <a:p>
            <a:pPr algn="ctr"/>
            <a:r>
              <a:rPr lang="en-US" sz="6000" b="0" dirty="0">
                <a:solidFill>
                  <a:schemeClr val="bg1"/>
                </a:solidFill>
                <a:latin typeface="Arial Narrow" panose="020B0606020202030204" pitchFamily="34" charset="0"/>
              </a:rPr>
              <a:t>BLUE OCEAN STRATEGY</a:t>
            </a:r>
            <a:endParaRPr lang="en-US" sz="7200" dirty="0">
              <a:solidFill>
                <a:schemeClr val="bg1"/>
              </a:solidFill>
              <a:latin typeface="Arial Narrow" panose="020B0606020202030204" pitchFamily="34" charset="0"/>
            </a:endParaRPr>
          </a:p>
        </p:txBody>
      </p:sp>
    </p:spTree>
    <p:extLst>
      <p:ext uri="{BB962C8B-B14F-4D97-AF65-F5344CB8AC3E}">
        <p14:creationId xmlns:p14="http://schemas.microsoft.com/office/powerpoint/2010/main" val="11105227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0812" y="1200150"/>
            <a:ext cx="6475412" cy="4972050"/>
          </a:xfrm>
          <a:solidFill>
            <a:schemeClr val="bg1"/>
          </a:solidFill>
        </p:spPr>
        <p:txBody>
          <a:bodyPr>
            <a:noAutofit/>
          </a:bodyPr>
          <a:lstStyle/>
          <a:p>
            <a:r>
              <a:rPr lang="en-US" sz="3200" dirty="0"/>
              <a:t>Cost savings are made by eliminating and reducing the factors on which an industry competes. </a:t>
            </a:r>
          </a:p>
          <a:p>
            <a:r>
              <a:rPr lang="en-US" sz="3200" dirty="0"/>
              <a:t>Buyer value is lifted by raising and creating elements the industry has never offered. </a:t>
            </a:r>
          </a:p>
          <a:p>
            <a:r>
              <a:rPr lang="en-US" sz="3200" dirty="0"/>
              <a:t>Over time, costs are reduced further as scale economies kick in because of the high sales volumes that superior value generates.</a:t>
            </a:r>
          </a:p>
        </p:txBody>
      </p:sp>
      <p:sp>
        <p:nvSpPr>
          <p:cNvPr id="4" name="Title 1"/>
          <p:cNvSpPr>
            <a:spLocks noGrp="1"/>
          </p:cNvSpPr>
          <p:nvPr>
            <p:ph type="title"/>
          </p:nvPr>
        </p:nvSpPr>
        <p:spPr>
          <a:xfrm>
            <a:off x="0" y="0"/>
            <a:ext cx="12188825" cy="1066800"/>
          </a:xfrm>
          <a:solidFill>
            <a:srgbClr val="002060"/>
          </a:solidFill>
        </p:spPr>
        <p:style>
          <a:lnRef idx="1">
            <a:schemeClr val="accent1"/>
          </a:lnRef>
          <a:fillRef idx="2">
            <a:schemeClr val="accent1"/>
          </a:fillRef>
          <a:effectRef idx="1">
            <a:schemeClr val="accent1"/>
          </a:effectRef>
          <a:fontRef idx="minor">
            <a:schemeClr val="dk1"/>
          </a:fontRef>
        </p:style>
        <p:txBody>
          <a:bodyPr>
            <a:normAutofit/>
          </a:bodyPr>
          <a:lstStyle/>
          <a:p>
            <a:pPr algn="ctr"/>
            <a:r>
              <a:rPr lang="en-US" sz="6000" b="0" dirty="0">
                <a:solidFill>
                  <a:schemeClr val="bg1"/>
                </a:solidFill>
                <a:latin typeface="Arial Narrow" panose="020B0606020202030204" pitchFamily="34" charset="0"/>
              </a:rPr>
              <a:t>BLUE OCEAN STRATEGY</a:t>
            </a:r>
            <a:endParaRPr lang="en-US" sz="7200" dirty="0">
              <a:solidFill>
                <a:schemeClr val="bg1"/>
              </a:solidFill>
              <a:latin typeface="Arial Narrow" panose="020B0606020202030204" pitchFamily="34" charset="0"/>
            </a:endParaRPr>
          </a:p>
        </p:txBody>
      </p:sp>
      <p:pic>
        <p:nvPicPr>
          <p:cNvPr id="5" name="Picture 4"/>
          <p:cNvPicPr>
            <a:picLocks noChangeAspect="1"/>
          </p:cNvPicPr>
          <p:nvPr/>
        </p:nvPicPr>
        <p:blipFill rotWithShape="1">
          <a:blip r:embed="rId2"/>
          <a:srcRect l="35359" t="15625" r="13690" b="19792"/>
          <a:stretch/>
        </p:blipFill>
        <p:spPr>
          <a:xfrm>
            <a:off x="6780212" y="1066800"/>
            <a:ext cx="5408613" cy="5638800"/>
          </a:xfrm>
          <a:prstGeom prst="rect">
            <a:avLst/>
          </a:prstGeom>
        </p:spPr>
      </p:pic>
    </p:spTree>
    <p:extLst>
      <p:ext uri="{BB962C8B-B14F-4D97-AF65-F5344CB8AC3E}">
        <p14:creationId xmlns:p14="http://schemas.microsoft.com/office/powerpoint/2010/main" val="39660796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 y="1085850"/>
            <a:ext cx="12188824" cy="5772150"/>
          </a:xfrm>
          <a:solidFill>
            <a:schemeClr val="bg1"/>
          </a:solidFill>
        </p:spPr>
        <p:txBody>
          <a:bodyPr>
            <a:noAutofit/>
          </a:bodyPr>
          <a:lstStyle/>
          <a:p>
            <a:pPr marL="45720" indent="0">
              <a:buNone/>
            </a:pPr>
            <a:r>
              <a:rPr lang="en-US" sz="2800" dirty="0"/>
              <a:t>Kim and Mauborgne advise that Blue Ocean strategy contrasts with traditional strategic planning in the following ways: </a:t>
            </a:r>
          </a:p>
          <a:p>
            <a:r>
              <a:rPr lang="en-US" sz="2800" dirty="0"/>
              <a:t>It draws on collective wisdom, unlike top-down or bottom-up planning.</a:t>
            </a:r>
          </a:p>
          <a:p>
            <a:r>
              <a:rPr lang="en-US" sz="2800" dirty="0"/>
              <a:t>It focuses on building the big picture more than on number crunching. </a:t>
            </a:r>
          </a:p>
          <a:p>
            <a:r>
              <a:rPr lang="en-US" sz="2800" dirty="0"/>
              <a:t>It should be conversational rather than documentation driven.</a:t>
            </a:r>
          </a:p>
          <a:p>
            <a:r>
              <a:rPr lang="en-US" sz="2800" dirty="0"/>
              <a:t>It must be creative, rather than largely analytical.</a:t>
            </a:r>
          </a:p>
          <a:p>
            <a:r>
              <a:rPr lang="en-US" sz="2800" dirty="0"/>
              <a:t>It should be motivational (resulting in “willing commitment”), instead of bargaining driven (resulting in “negotiated commitment”). </a:t>
            </a:r>
          </a:p>
          <a:p>
            <a:r>
              <a:rPr lang="en-US" sz="2800" dirty="0"/>
              <a:t>The bottom line, in their view, is to focus on how to break away from the competition and create blue ocean space, then layer in the details of how to implement the strategy.</a:t>
            </a:r>
          </a:p>
        </p:txBody>
      </p:sp>
      <p:sp>
        <p:nvSpPr>
          <p:cNvPr id="4" name="Title 1"/>
          <p:cNvSpPr>
            <a:spLocks noGrp="1"/>
          </p:cNvSpPr>
          <p:nvPr>
            <p:ph type="title"/>
          </p:nvPr>
        </p:nvSpPr>
        <p:spPr>
          <a:xfrm>
            <a:off x="0" y="0"/>
            <a:ext cx="12188825" cy="1066800"/>
          </a:xfrm>
          <a:solidFill>
            <a:srgbClr val="002060"/>
          </a:solidFill>
        </p:spPr>
        <p:style>
          <a:lnRef idx="1">
            <a:schemeClr val="accent1"/>
          </a:lnRef>
          <a:fillRef idx="2">
            <a:schemeClr val="accent1"/>
          </a:fillRef>
          <a:effectRef idx="1">
            <a:schemeClr val="accent1"/>
          </a:effectRef>
          <a:fontRef idx="minor">
            <a:schemeClr val="dk1"/>
          </a:fontRef>
        </p:style>
        <p:txBody>
          <a:bodyPr>
            <a:normAutofit/>
          </a:bodyPr>
          <a:lstStyle/>
          <a:p>
            <a:pPr algn="ctr"/>
            <a:r>
              <a:rPr lang="en-US" sz="6000" b="0" dirty="0">
                <a:solidFill>
                  <a:schemeClr val="bg1"/>
                </a:solidFill>
                <a:latin typeface="Arial Narrow" panose="020B0606020202030204" pitchFamily="34" charset="0"/>
              </a:rPr>
              <a:t>BLUE OCEAN STRATEGY</a:t>
            </a:r>
            <a:endParaRPr lang="en-US" sz="7200" dirty="0">
              <a:solidFill>
                <a:schemeClr val="bg1"/>
              </a:solidFill>
              <a:latin typeface="Arial Narrow" panose="020B0606020202030204" pitchFamily="34" charset="0"/>
            </a:endParaRPr>
          </a:p>
        </p:txBody>
      </p:sp>
    </p:spTree>
    <p:extLst>
      <p:ext uri="{BB962C8B-B14F-4D97-AF65-F5344CB8AC3E}">
        <p14:creationId xmlns:p14="http://schemas.microsoft.com/office/powerpoint/2010/main" val="9337871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3"/>
          <a:srcRect l="38653" t="16667" r="10981" b="35417"/>
          <a:stretch/>
        </p:blipFill>
        <p:spPr>
          <a:xfrm>
            <a:off x="531812" y="228600"/>
            <a:ext cx="10972800" cy="5791200"/>
          </a:xfrm>
          <a:prstGeom prst="rect">
            <a:avLst/>
          </a:prstGeom>
        </p:spPr>
      </p:pic>
    </p:spTree>
    <p:extLst>
      <p:ext uri="{BB962C8B-B14F-4D97-AF65-F5344CB8AC3E}">
        <p14:creationId xmlns:p14="http://schemas.microsoft.com/office/powerpoint/2010/main" val="14325252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7012" y="1295400"/>
            <a:ext cx="12188825" cy="5105400"/>
          </a:xfrm>
          <a:solidFill>
            <a:schemeClr val="bg1"/>
          </a:solidFill>
        </p:spPr>
        <p:txBody>
          <a:bodyPr>
            <a:noAutofit/>
          </a:bodyPr>
          <a:lstStyle/>
          <a:p>
            <a:r>
              <a:rPr lang="en-US" sz="3000" dirty="0"/>
              <a:t>Academic and business journals present a growing body of literature on what could be characterized as advanced strategic thinking for professionals who have a desire to learn more.</a:t>
            </a:r>
          </a:p>
          <a:p>
            <a:r>
              <a:rPr lang="en-US" sz="3000" dirty="0"/>
              <a:t>Hanford developed a program called Tools for Thinking Strategically (TTS), which is a skills-building and training program on this topic for trustees and executives. </a:t>
            </a:r>
          </a:p>
          <a:p>
            <a:r>
              <a:rPr lang="en-US" sz="3000" dirty="0"/>
              <a:t>Hanford’s program is designed to perform several functions: </a:t>
            </a:r>
          </a:p>
          <a:p>
            <a:pPr lvl="1"/>
            <a:r>
              <a:rPr lang="en-US" sz="3000" dirty="0"/>
              <a:t>Redefine or confirm the director’s and executive’s high- level role of setting direction by looking “outward upward, and forward” to implement major changes and improvements</a:t>
            </a:r>
          </a:p>
          <a:p>
            <a:pPr lvl="1"/>
            <a:r>
              <a:rPr lang="en-US" sz="3000" dirty="0"/>
              <a:t>Establish skills to formulate and successfully implement effective policies and strategies</a:t>
            </a:r>
          </a:p>
        </p:txBody>
      </p:sp>
      <p:sp>
        <p:nvSpPr>
          <p:cNvPr id="4" name="Title 1"/>
          <p:cNvSpPr txBox="1">
            <a:spLocks/>
          </p:cNvSpPr>
          <p:nvPr/>
        </p:nvSpPr>
        <p:spPr>
          <a:xfrm>
            <a:off x="0" y="-19050"/>
            <a:ext cx="12188825" cy="1066800"/>
          </a:xfrm>
          <a:prstGeom prst="rect">
            <a:avLst/>
          </a:prstGeom>
          <a:solidFill>
            <a:srgbClr val="002060"/>
          </a:solidFill>
        </p:spPr>
        <p:style>
          <a:lnRef idx="1">
            <a:schemeClr val="accent1"/>
          </a:lnRef>
          <a:fillRef idx="2">
            <a:schemeClr val="accent1"/>
          </a:fillRef>
          <a:effectRef idx="1">
            <a:schemeClr val="accent1"/>
          </a:effectRef>
          <a:fontRef idx="minor">
            <a:schemeClr val="dk1"/>
          </a:fontRef>
        </p:style>
        <p:txBody>
          <a:bodyPr vert="horz" lIns="91440" tIns="45720" rIns="91440" bIns="45720" rtlCol="0" anchor="b">
            <a:normAutofit/>
          </a:bodyPr>
          <a:lstStyle>
            <a:lvl1pPr algn="l" defTabSz="914400" rtl="0" eaLnBrk="1" latinLnBrk="0" hangingPunct="1">
              <a:lnSpc>
                <a:spcPct val="80000"/>
              </a:lnSpc>
              <a:spcBef>
                <a:spcPct val="0"/>
              </a:spcBef>
              <a:buNone/>
              <a:defRPr sz="3600" b="1" kern="120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pPr algn="ctr"/>
            <a:r>
              <a:rPr lang="en-US" sz="7200" dirty="0">
                <a:solidFill>
                  <a:schemeClr val="bg1"/>
                </a:solidFill>
                <a:latin typeface="Arial Narrow" panose="020B0606020202030204" pitchFamily="34" charset="0"/>
              </a:rPr>
              <a:t>Advanced Strategic Thinking</a:t>
            </a:r>
          </a:p>
        </p:txBody>
      </p:sp>
    </p:spTree>
    <p:extLst>
      <p:ext uri="{BB962C8B-B14F-4D97-AF65-F5344CB8AC3E}">
        <p14:creationId xmlns:p14="http://schemas.microsoft.com/office/powerpoint/2010/main" val="31663382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227012" y="1295400"/>
            <a:ext cx="11734800" cy="5334000"/>
          </a:xfrm>
          <a:solidFill>
            <a:schemeClr val="bg1"/>
          </a:solidFill>
        </p:spPr>
        <p:txBody>
          <a:bodyPr>
            <a:noAutofit/>
          </a:bodyPr>
          <a:lstStyle/>
          <a:p>
            <a:pPr marL="45720" indent="0">
              <a:buNone/>
            </a:pPr>
            <a:r>
              <a:rPr lang="en-US" sz="3000" dirty="0"/>
              <a:t>Hanford’s program is designed to perform several functions: </a:t>
            </a:r>
          </a:p>
          <a:p>
            <a:r>
              <a:rPr lang="en-US" sz="3000" dirty="0"/>
              <a:t>Develop a comfort level with assuming radically different behaviors</a:t>
            </a:r>
          </a:p>
          <a:p>
            <a:r>
              <a:rPr lang="en-US" sz="3000" dirty="0"/>
              <a:t>Develop agility and adeptness in moving between strategic and operational behaviors by knowing when to be “in your helicopter” (acting strategically) versus being “on the ground” (acting operationally)</a:t>
            </a:r>
          </a:p>
          <a:p>
            <a:r>
              <a:rPr lang="en-US" sz="3000" dirty="0"/>
              <a:t>Assist individuals in becoming more personally effective in a variety of strategic-support skill areas </a:t>
            </a:r>
          </a:p>
          <a:p>
            <a:r>
              <a:rPr lang="en-US" sz="3000" dirty="0"/>
              <a:t>Build confidence about the ability to think strategically</a:t>
            </a:r>
          </a:p>
          <a:p>
            <a:r>
              <a:rPr lang="en-US" sz="3000" dirty="0"/>
              <a:t>Achieve constancy in strategic thinking as a result of more competence and confidence</a:t>
            </a:r>
          </a:p>
        </p:txBody>
      </p:sp>
      <p:sp>
        <p:nvSpPr>
          <p:cNvPr id="4" name="Title 1"/>
          <p:cNvSpPr txBox="1">
            <a:spLocks/>
          </p:cNvSpPr>
          <p:nvPr/>
        </p:nvSpPr>
        <p:spPr>
          <a:xfrm>
            <a:off x="0" y="-19050"/>
            <a:ext cx="12188825" cy="1066800"/>
          </a:xfrm>
          <a:prstGeom prst="rect">
            <a:avLst/>
          </a:prstGeom>
          <a:solidFill>
            <a:srgbClr val="002060"/>
          </a:solidFill>
        </p:spPr>
        <p:style>
          <a:lnRef idx="1">
            <a:schemeClr val="accent1"/>
          </a:lnRef>
          <a:fillRef idx="2">
            <a:schemeClr val="accent1"/>
          </a:fillRef>
          <a:effectRef idx="1">
            <a:schemeClr val="accent1"/>
          </a:effectRef>
          <a:fontRef idx="minor">
            <a:schemeClr val="dk1"/>
          </a:fontRef>
        </p:style>
        <p:txBody>
          <a:bodyPr vert="horz" lIns="91440" tIns="45720" rIns="91440" bIns="45720" rtlCol="0" anchor="b">
            <a:normAutofit/>
          </a:bodyPr>
          <a:lstStyle>
            <a:lvl1pPr algn="l" defTabSz="914400" rtl="0" eaLnBrk="1" latinLnBrk="0" hangingPunct="1">
              <a:lnSpc>
                <a:spcPct val="80000"/>
              </a:lnSpc>
              <a:spcBef>
                <a:spcPct val="0"/>
              </a:spcBef>
              <a:buNone/>
              <a:defRPr sz="3600" b="1" kern="120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pPr algn="ctr"/>
            <a:r>
              <a:rPr lang="en-US" sz="7200" dirty="0">
                <a:solidFill>
                  <a:schemeClr val="bg1"/>
                </a:solidFill>
                <a:latin typeface="Arial Narrow" panose="020B0606020202030204" pitchFamily="34" charset="0"/>
              </a:rPr>
              <a:t>Advanced Strategic Thinking</a:t>
            </a:r>
          </a:p>
        </p:txBody>
      </p:sp>
    </p:spTree>
    <p:extLst>
      <p:ext uri="{BB962C8B-B14F-4D97-AF65-F5344CB8AC3E}">
        <p14:creationId xmlns:p14="http://schemas.microsoft.com/office/powerpoint/2010/main" val="14372313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42900" y="1371600"/>
            <a:ext cx="11430000" cy="4191000"/>
          </a:xfrm>
        </p:spPr>
        <p:txBody>
          <a:bodyPr>
            <a:noAutofit/>
          </a:bodyPr>
          <a:lstStyle/>
          <a:p>
            <a:pPr marL="45720" indent="0">
              <a:buNone/>
            </a:pPr>
            <a:r>
              <a:rPr lang="en-US" sz="3200" dirty="0"/>
              <a:t>Hanford also identifies four basic strategic thinking tools available to trustees and executives to enable them to think better in order to direct and manage better (exhibit 5.6):</a:t>
            </a:r>
          </a:p>
          <a:p>
            <a:pPr marL="502920" indent="-457200">
              <a:buAutoNum type="arabicPeriod"/>
            </a:pPr>
            <a:r>
              <a:rPr lang="en-US" sz="3200" dirty="0"/>
              <a:t>Thinking skills,</a:t>
            </a:r>
          </a:p>
          <a:p>
            <a:r>
              <a:rPr lang="en-US" sz="3200" dirty="0"/>
              <a:t>Reframing, </a:t>
            </a:r>
          </a:p>
          <a:p>
            <a:r>
              <a:rPr lang="en-US" sz="3200" dirty="0"/>
              <a:t>Mapmaking, </a:t>
            </a:r>
          </a:p>
          <a:p>
            <a:r>
              <a:rPr lang="en-US" sz="3200" dirty="0"/>
              <a:t>Using searching questions to stimulate discussions</a:t>
            </a:r>
          </a:p>
          <a:p>
            <a:endParaRPr lang="en-US" sz="2800" dirty="0"/>
          </a:p>
        </p:txBody>
      </p:sp>
      <p:sp>
        <p:nvSpPr>
          <p:cNvPr id="4" name="Title 1"/>
          <p:cNvSpPr txBox="1">
            <a:spLocks noGrp="1"/>
          </p:cNvSpPr>
          <p:nvPr>
            <p:ph type="title"/>
          </p:nvPr>
        </p:nvSpPr>
        <p:spPr>
          <a:xfrm>
            <a:off x="0" y="-19050"/>
            <a:ext cx="12115800" cy="1066800"/>
          </a:xfrm>
          <a:prstGeom prst="rect">
            <a:avLst/>
          </a:prstGeom>
          <a:solidFill>
            <a:srgbClr val="002060"/>
          </a:solidFill>
        </p:spPr>
        <p:style>
          <a:lnRef idx="1">
            <a:schemeClr val="accent1"/>
          </a:lnRef>
          <a:fillRef idx="2">
            <a:schemeClr val="accent1"/>
          </a:fillRef>
          <a:effectRef idx="1">
            <a:schemeClr val="accent1"/>
          </a:effectRef>
          <a:fontRef idx="minor">
            <a:schemeClr val="dk1"/>
          </a:fontRef>
        </p:style>
        <p:txBody>
          <a:bodyPr vert="horz" lIns="91440" tIns="45720" rIns="91440" bIns="45720" rtlCol="0" anchor="b">
            <a:normAutofit/>
          </a:bodyPr>
          <a:lstStyle>
            <a:lvl1pPr algn="l" defTabSz="914400" rtl="0" eaLnBrk="1" latinLnBrk="0" hangingPunct="1">
              <a:lnSpc>
                <a:spcPct val="80000"/>
              </a:lnSpc>
              <a:spcBef>
                <a:spcPct val="0"/>
              </a:spcBef>
              <a:buNone/>
              <a:defRPr sz="3600" b="1" kern="120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pPr algn="ctr"/>
            <a:r>
              <a:rPr lang="en-US" sz="7200" dirty="0">
                <a:solidFill>
                  <a:schemeClr val="bg1"/>
                </a:solidFill>
                <a:latin typeface="Arial Narrow" panose="020B0606020202030204" pitchFamily="34" charset="0"/>
              </a:rPr>
              <a:t>Advanced Strategic Thinking</a:t>
            </a:r>
          </a:p>
        </p:txBody>
      </p:sp>
    </p:spTree>
    <p:extLst>
      <p:ext uri="{BB962C8B-B14F-4D97-AF65-F5344CB8AC3E}">
        <p14:creationId xmlns:p14="http://schemas.microsoft.com/office/powerpoint/2010/main" val="12783079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noGrp="1"/>
          </p:cNvSpPr>
          <p:nvPr>
            <p:ph type="title"/>
          </p:nvPr>
        </p:nvSpPr>
        <p:spPr>
          <a:xfrm>
            <a:off x="-20638" y="0"/>
            <a:ext cx="12152313" cy="1066800"/>
          </a:xfrm>
          <a:prstGeom prst="rect">
            <a:avLst/>
          </a:prstGeom>
          <a:solidFill>
            <a:srgbClr val="002060"/>
          </a:solidFill>
        </p:spPr>
        <p:style>
          <a:lnRef idx="1">
            <a:schemeClr val="accent1"/>
          </a:lnRef>
          <a:fillRef idx="2">
            <a:schemeClr val="accent1"/>
          </a:fillRef>
          <a:effectRef idx="1">
            <a:schemeClr val="accent1"/>
          </a:effectRef>
          <a:fontRef idx="minor">
            <a:schemeClr val="dk1"/>
          </a:fontRef>
        </p:style>
        <p:txBody>
          <a:bodyPr vert="horz" lIns="91440" tIns="45720" rIns="91440" bIns="45720" rtlCol="0" anchor="b">
            <a:normAutofit/>
          </a:bodyPr>
          <a:lstStyle>
            <a:lvl1pPr algn="l" defTabSz="914400" rtl="0" eaLnBrk="1" latinLnBrk="0" hangingPunct="1">
              <a:lnSpc>
                <a:spcPct val="80000"/>
              </a:lnSpc>
              <a:spcBef>
                <a:spcPct val="0"/>
              </a:spcBef>
              <a:buNone/>
              <a:defRPr sz="3600" b="1" kern="120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pPr algn="ctr"/>
            <a:r>
              <a:rPr lang="en-US" sz="7200" dirty="0">
                <a:solidFill>
                  <a:schemeClr val="bg1"/>
                </a:solidFill>
                <a:latin typeface="Arial Narrow" panose="020B0606020202030204" pitchFamily="34" charset="0"/>
              </a:rPr>
              <a:t>Advanced Strategic Thinking</a:t>
            </a:r>
          </a:p>
        </p:txBody>
      </p:sp>
      <p:sp>
        <p:nvSpPr>
          <p:cNvPr id="4" name="Rectangle 3"/>
          <p:cNvSpPr/>
          <p:nvPr/>
        </p:nvSpPr>
        <p:spPr>
          <a:xfrm>
            <a:off x="303212" y="1524000"/>
            <a:ext cx="11104562" cy="3970318"/>
          </a:xfrm>
          <a:prstGeom prst="rect">
            <a:avLst/>
          </a:prstGeom>
          <a:solidFill>
            <a:schemeClr val="bg1"/>
          </a:solidFill>
        </p:spPr>
        <p:txBody>
          <a:bodyPr wrap="square">
            <a:spAutoFit/>
          </a:bodyPr>
          <a:lstStyle/>
          <a:p>
            <a:r>
              <a:rPr lang="en-US" sz="2800" dirty="0">
                <a:solidFill>
                  <a:srgbClr val="3C3C3C"/>
                </a:solidFill>
                <a:latin typeface="Roboto"/>
              </a:rPr>
              <a:t>Thinking Concepts</a:t>
            </a:r>
          </a:p>
          <a:p>
            <a:r>
              <a:rPr lang="en-US" sz="2800" dirty="0">
                <a:solidFill>
                  <a:srgbClr val="3C3C3C"/>
                </a:solidFill>
                <a:latin typeface="Roboto"/>
              </a:rPr>
              <a:t>Hanford identifies three subtools: </a:t>
            </a:r>
          </a:p>
          <a:p>
            <a:pPr marL="285750" indent="-285750">
              <a:buFont typeface="Arial" panose="020B0604020202020204" pitchFamily="34" charset="0"/>
              <a:buChar char="•"/>
            </a:pPr>
            <a:r>
              <a:rPr lang="en-US" sz="2800" dirty="0">
                <a:solidFill>
                  <a:srgbClr val="3C3C3C"/>
                </a:solidFill>
                <a:latin typeface="Roboto"/>
              </a:rPr>
              <a:t>Holistic thinking to expand the breadth of individual and group thinking, based on the premise that the more fully you think about a situation, the better you can manage it </a:t>
            </a:r>
          </a:p>
          <a:p>
            <a:pPr marL="285750" indent="-285750">
              <a:buFont typeface="Arial" panose="020B0604020202020204" pitchFamily="34" charset="0"/>
              <a:buChar char="•"/>
            </a:pPr>
            <a:r>
              <a:rPr lang="en-US" sz="2800" dirty="0">
                <a:solidFill>
                  <a:srgbClr val="3C3C3C"/>
                </a:solidFill>
                <a:latin typeface="Roboto"/>
              </a:rPr>
              <a:t>Deeper thinking through the realization that results are dependent not only on effective actions but also on values, beliefs, and assumptions </a:t>
            </a:r>
          </a:p>
          <a:p>
            <a:pPr marL="285750" indent="-285750">
              <a:buFont typeface="Arial" panose="020B0604020202020204" pitchFamily="34" charset="0"/>
              <a:buChar char="•"/>
            </a:pPr>
            <a:r>
              <a:rPr lang="en-US" sz="2800" dirty="0">
                <a:solidFill>
                  <a:srgbClr val="3C3C3C"/>
                </a:solidFill>
                <a:latin typeface="Roboto"/>
              </a:rPr>
              <a:t>An expanded range of content thinking. </a:t>
            </a:r>
            <a:endParaRPr lang="en-US" sz="2800" dirty="0">
              <a:latin typeface="Arial Narrow" panose="020B0606020202030204" pitchFamily="34" charset="0"/>
            </a:endParaRPr>
          </a:p>
        </p:txBody>
      </p:sp>
    </p:spTree>
    <p:extLst>
      <p:ext uri="{BB962C8B-B14F-4D97-AF65-F5344CB8AC3E}">
        <p14:creationId xmlns:p14="http://schemas.microsoft.com/office/powerpoint/2010/main" val="34036399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idx="4294967295"/>
          </p:nvPr>
        </p:nvSpPr>
        <p:spPr>
          <a:xfrm>
            <a:off x="305353" y="1524000"/>
            <a:ext cx="3962400" cy="2743199"/>
          </a:xfrm>
        </p:spPr>
        <p:txBody>
          <a:bodyPr>
            <a:noAutofit/>
          </a:bodyPr>
          <a:lstStyle/>
          <a:p>
            <a:pPr algn="ctr"/>
            <a:r>
              <a:rPr lang="en-US" sz="4800" dirty="0">
                <a:latin typeface="Arial Narrow" panose="020B0606020202030204" pitchFamily="34" charset="0"/>
              </a:rPr>
              <a:t>CHAPTER 6</a:t>
            </a:r>
            <a:br>
              <a:rPr lang="en-US" sz="4800" dirty="0">
                <a:latin typeface="Arial Narrow" panose="020B0606020202030204" pitchFamily="34" charset="0"/>
              </a:rPr>
            </a:br>
            <a:r>
              <a:rPr lang="en-US" sz="4800" dirty="0">
                <a:solidFill>
                  <a:srgbClr val="3C3C3C"/>
                </a:solidFill>
                <a:latin typeface="Arial Narrow" panose="020B0606020202030204" pitchFamily="34" charset="0"/>
              </a:rPr>
              <a:t>Phase 1: Analyzing the Environment</a:t>
            </a:r>
            <a:endParaRPr lang="en-US" sz="4800" dirty="0">
              <a:latin typeface="Arial Narrow" panose="020B0606020202030204" pitchFamily="34" charset="0"/>
            </a:endParaRPr>
          </a:p>
        </p:txBody>
      </p:sp>
    </p:spTree>
    <p:extLst>
      <p:ext uri="{BB962C8B-B14F-4D97-AF65-F5344CB8AC3E}">
        <p14:creationId xmlns:p14="http://schemas.microsoft.com/office/powerpoint/2010/main" val="3440801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1"/>
            <a:ext cx="12188824" cy="1024596"/>
          </a:xfrm>
        </p:spPr>
        <p:style>
          <a:lnRef idx="1">
            <a:schemeClr val="accent1"/>
          </a:lnRef>
          <a:fillRef idx="3">
            <a:schemeClr val="accent1"/>
          </a:fillRef>
          <a:effectRef idx="2">
            <a:schemeClr val="accent1"/>
          </a:effectRef>
          <a:fontRef idx="minor">
            <a:schemeClr val="lt1"/>
          </a:fontRef>
        </p:style>
        <p:txBody>
          <a:bodyPr>
            <a:normAutofit/>
          </a:bodyPr>
          <a:lstStyle/>
          <a:p>
            <a:pPr algn="ctr"/>
            <a:r>
              <a:rPr lang="en-US" sz="4400" b="1" dirty="0"/>
              <a:t>LOOKING FORWARD VERSUS LOOKING BACKWARD</a:t>
            </a:r>
          </a:p>
        </p:txBody>
      </p:sp>
      <p:sp>
        <p:nvSpPr>
          <p:cNvPr id="3" name="Content Placeholder 2"/>
          <p:cNvSpPr>
            <a:spLocks noGrp="1"/>
          </p:cNvSpPr>
          <p:nvPr>
            <p:ph idx="13"/>
          </p:nvPr>
        </p:nvSpPr>
        <p:spPr>
          <a:xfrm>
            <a:off x="227012" y="1371600"/>
            <a:ext cx="11961813" cy="4953000"/>
          </a:xfrm>
        </p:spPr>
        <p:txBody>
          <a:bodyPr>
            <a:noAutofit/>
          </a:bodyPr>
          <a:lstStyle/>
          <a:p>
            <a:pPr marL="0" indent="0">
              <a:buNone/>
            </a:pPr>
            <a:r>
              <a:rPr lang="en-US" dirty="0"/>
              <a:t>Strategic planning typically begins with an analysis of the current situation and recent history of the organization, referred to as the situation analysis or environmental assessment (see exhibit 6.1)</a:t>
            </a:r>
          </a:p>
          <a:p>
            <a:pPr marL="0" indent="0">
              <a:buNone/>
            </a:pPr>
            <a:r>
              <a:rPr lang="en-US" dirty="0"/>
              <a:t>The environmental assessment should:</a:t>
            </a:r>
          </a:p>
          <a:p>
            <a:pPr>
              <a:buFont typeface="Wingdings" panose="05000000000000000000" pitchFamily="2" charset="2"/>
              <a:buChar char="ü"/>
            </a:pPr>
            <a:r>
              <a:rPr lang="en-US" dirty="0"/>
              <a:t>identify past successes and failures: what has worked, what has not, and why</a:t>
            </a:r>
          </a:p>
          <a:p>
            <a:pPr>
              <a:buFont typeface="Wingdings" panose="05000000000000000000" pitchFamily="2" charset="2"/>
              <a:buChar char="ü"/>
            </a:pPr>
            <a:r>
              <a:rPr lang="en-US" dirty="0"/>
              <a:t>give trustees and others less knowledgeable about the organization a solid grounding for constructive involvement;</a:t>
            </a:r>
          </a:p>
          <a:p>
            <a:pPr>
              <a:buFont typeface="Wingdings" panose="05000000000000000000" pitchFamily="2" charset="2"/>
              <a:buChar char="ü"/>
            </a:pPr>
            <a:r>
              <a:rPr lang="en-US" dirty="0"/>
              <a:t>help determine what factors are subject to the organization’s control and influence; and </a:t>
            </a:r>
          </a:p>
          <a:p>
            <a:pPr>
              <a:buFont typeface="Wingdings" panose="05000000000000000000" pitchFamily="2" charset="2"/>
              <a:buChar char="ü"/>
            </a:pPr>
            <a:r>
              <a:rPr lang="en-US" dirty="0"/>
              <a:t>identify how external forces might affect the organization in the future</a:t>
            </a:r>
          </a:p>
        </p:txBody>
      </p:sp>
    </p:spTree>
    <p:extLst>
      <p:ext uri="{BB962C8B-B14F-4D97-AF65-F5344CB8AC3E}">
        <p14:creationId xmlns:p14="http://schemas.microsoft.com/office/powerpoint/2010/main" val="3793488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1"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0-#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1"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0-#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1" fill="hold"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4" end="4"/>
                                            </p:txEl>
                                          </p:spTgt>
                                        </p:tgtEl>
                                        <p:attrNameLst>
                                          <p:attrName>ppt_y</p:attrName>
                                        </p:attrNameLst>
                                      </p:cBhvr>
                                      <p:tavLst>
                                        <p:tav tm="0">
                                          <p:val>
                                            <p:strVal val="0-#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1" fill="hold"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 calcmode="lin" valueType="num">
                                      <p:cBhvr additive="base">
                                        <p:cTn id="31"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5" end="5"/>
                                            </p:txEl>
                                          </p:spTgt>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5612" y="152400"/>
            <a:ext cx="10971372" cy="719797"/>
          </a:xfrm>
        </p:spPr>
        <p:txBody>
          <a:bodyPr/>
          <a:lstStyle/>
          <a:p>
            <a:pPr algn="ctr"/>
            <a:r>
              <a:rPr lang="en-US" b="1" dirty="0"/>
              <a:t>SWOT ANALYSIS</a:t>
            </a:r>
          </a:p>
        </p:txBody>
      </p:sp>
      <p:pic>
        <p:nvPicPr>
          <p:cNvPr id="5" name="Picture 4"/>
          <p:cNvPicPr>
            <a:picLocks noChangeAspect="1"/>
          </p:cNvPicPr>
          <p:nvPr/>
        </p:nvPicPr>
        <p:blipFill>
          <a:blip r:embed="rId2"/>
          <a:stretch>
            <a:fillRect/>
          </a:stretch>
        </p:blipFill>
        <p:spPr>
          <a:xfrm>
            <a:off x="227011" y="872197"/>
            <a:ext cx="11961813" cy="5147603"/>
          </a:xfrm>
          <a:prstGeom prst="rect">
            <a:avLst/>
          </a:prstGeom>
        </p:spPr>
      </p:pic>
      <p:sp>
        <p:nvSpPr>
          <p:cNvPr id="6" name="TextBox 5"/>
          <p:cNvSpPr txBox="1"/>
          <p:nvPr/>
        </p:nvSpPr>
        <p:spPr>
          <a:xfrm>
            <a:off x="3275012" y="6273225"/>
            <a:ext cx="5638800" cy="584775"/>
          </a:xfrm>
          <a:prstGeom prst="rect">
            <a:avLst/>
          </a:prstGeom>
          <a:noFill/>
          <a:ln>
            <a:solidFill>
              <a:schemeClr val="bg2"/>
            </a:solidFill>
          </a:ln>
        </p:spPr>
        <p:txBody>
          <a:bodyPr wrap="square" rtlCol="0" anchor="ctr" anchorCtr="1">
            <a:spAutoFit/>
          </a:bodyPr>
          <a:lstStyle/>
          <a:p>
            <a:r>
              <a:rPr lang="en-US" sz="3200" dirty="0">
                <a:latin typeface="Arial Narrow" panose="020B0606020202030204" pitchFamily="34" charset="0"/>
              </a:rPr>
              <a:t>See Exhibit 6.1 in text</a:t>
            </a:r>
          </a:p>
        </p:txBody>
      </p:sp>
    </p:spTree>
    <p:extLst>
      <p:ext uri="{BB962C8B-B14F-4D97-AF65-F5344CB8AC3E}">
        <p14:creationId xmlns:p14="http://schemas.microsoft.com/office/powerpoint/2010/main" val="24913180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5612" y="228599"/>
            <a:ext cx="10971372" cy="795997"/>
          </a:xfrm>
        </p:spPr>
        <p:style>
          <a:lnRef idx="0">
            <a:schemeClr val="dk1"/>
          </a:lnRef>
          <a:fillRef idx="3">
            <a:schemeClr val="dk1"/>
          </a:fillRef>
          <a:effectRef idx="3">
            <a:schemeClr val="dk1"/>
          </a:effectRef>
          <a:fontRef idx="minor">
            <a:schemeClr val="lt1"/>
          </a:fontRef>
        </p:style>
        <p:txBody>
          <a:bodyPr/>
          <a:lstStyle/>
          <a:p>
            <a:pPr algn="ctr"/>
            <a:r>
              <a:rPr lang="en-US" b="1" dirty="0"/>
              <a:t>IMPORTANCE OF ENVIRONMENTAL ASSESSMENT</a:t>
            </a:r>
          </a:p>
        </p:txBody>
      </p:sp>
      <p:sp>
        <p:nvSpPr>
          <p:cNvPr id="3" name="Content Placeholder 2"/>
          <p:cNvSpPr>
            <a:spLocks noGrp="1"/>
          </p:cNvSpPr>
          <p:nvPr>
            <p:ph idx="13"/>
          </p:nvPr>
        </p:nvSpPr>
        <p:spPr>
          <a:xfrm>
            <a:off x="227013" y="1143000"/>
            <a:ext cx="5638800" cy="5562600"/>
          </a:xfrm>
        </p:spPr>
        <p:txBody>
          <a:bodyPr>
            <a:normAutofit fontScale="92500"/>
          </a:bodyPr>
          <a:lstStyle/>
          <a:p>
            <a:r>
              <a:rPr lang="en-US" dirty="0"/>
              <a:t>Although the environmental assessment may be viewed as mere busywork for the planning staff before real strategic planning begins, it has valid and important purposes that should be enumerated and highlighted at the start of the assessment.</a:t>
            </a:r>
          </a:p>
          <a:p>
            <a:r>
              <a:rPr lang="en-US" dirty="0"/>
              <a:t>As the first activity in the planning process, the environmental assessment largely sets the tone for the strategic plan</a:t>
            </a:r>
          </a:p>
          <a:p>
            <a:r>
              <a:rPr lang="en-US" dirty="0"/>
              <a:t>The assessment indicates how the rest of the planning process is likely to unfold by examining the following questions:</a:t>
            </a:r>
          </a:p>
        </p:txBody>
      </p:sp>
      <p:sp>
        <p:nvSpPr>
          <p:cNvPr id="4" name="TextBox 3"/>
          <p:cNvSpPr txBox="1"/>
          <p:nvPr/>
        </p:nvSpPr>
        <p:spPr>
          <a:xfrm>
            <a:off x="6092984" y="1578594"/>
            <a:ext cx="5640228" cy="4524315"/>
          </a:xfrm>
          <a:prstGeom prst="rect">
            <a:avLst/>
          </a:prstGeom>
          <a:ln/>
        </p:spPr>
        <p:style>
          <a:lnRef idx="1">
            <a:schemeClr val="dk1"/>
          </a:lnRef>
          <a:fillRef idx="3">
            <a:schemeClr val="dk1"/>
          </a:fillRef>
          <a:effectRef idx="2">
            <a:schemeClr val="dk1"/>
          </a:effectRef>
          <a:fontRef idx="minor">
            <a:schemeClr val="lt1"/>
          </a:fontRef>
        </p:style>
        <p:txBody>
          <a:bodyPr wrap="square" rtlCol="0" anchor="ctr" anchorCtr="1">
            <a:spAutoFit/>
          </a:bodyPr>
          <a:lstStyle/>
          <a:p>
            <a:pPr marL="342900" indent="-342900">
              <a:buFont typeface="+mj-lt"/>
              <a:buAutoNum type="arabicPeriod"/>
            </a:pPr>
            <a:r>
              <a:rPr lang="en-US" sz="2400" dirty="0">
                <a:latin typeface="Arial Narrow" panose="020B0606020202030204" pitchFamily="34" charset="0"/>
              </a:rPr>
              <a:t>Will the process be comprehensive in scope?</a:t>
            </a:r>
          </a:p>
          <a:p>
            <a:pPr marL="342900" indent="-342900">
              <a:buFont typeface="+mj-lt"/>
              <a:buAutoNum type="arabicPeriod"/>
            </a:pPr>
            <a:r>
              <a:rPr lang="en-US" sz="2400" dirty="0">
                <a:latin typeface="Arial Narrow" panose="020B0606020202030204" pitchFamily="34" charset="0"/>
              </a:rPr>
              <a:t>Which key organizational stakeholders will be involved in a constructive way?</a:t>
            </a:r>
          </a:p>
          <a:p>
            <a:pPr marL="342900" indent="-342900">
              <a:buFont typeface="+mj-lt"/>
              <a:buAutoNum type="arabicPeriod"/>
            </a:pPr>
            <a:r>
              <a:rPr lang="en-US" sz="2400" dirty="0">
                <a:latin typeface="Arial Narrow" panose="020B0606020202030204" pitchFamily="34" charset="0"/>
              </a:rPr>
              <a:t>Will it be highly structured or loosely organized?</a:t>
            </a:r>
          </a:p>
          <a:p>
            <a:pPr marL="342900" indent="-342900">
              <a:buFont typeface="+mj-lt"/>
              <a:buAutoNum type="arabicPeriod"/>
            </a:pPr>
            <a:r>
              <a:rPr lang="en-US" sz="2400" dirty="0">
                <a:latin typeface="Arial Narrow" panose="020B0606020202030204" pitchFamily="34" charset="0"/>
              </a:rPr>
              <a:t>Will it be driven by facts, strive to overcome bias, and focus on critical issues?</a:t>
            </a:r>
          </a:p>
          <a:p>
            <a:pPr marL="342900" indent="-342900">
              <a:buFont typeface="+mj-lt"/>
              <a:buAutoNum type="arabicPeriod"/>
            </a:pPr>
            <a:r>
              <a:rPr lang="en-US" sz="2400" dirty="0">
                <a:latin typeface="Arial Narrow" panose="020B0606020202030204" pitchFamily="34" charset="0"/>
              </a:rPr>
              <a:t>Have the outputs of the strategic planning process been clearly articulated, and will this process drive toward their achievement? </a:t>
            </a:r>
          </a:p>
          <a:p>
            <a:pPr marL="342900" indent="-342900">
              <a:buFont typeface="+mj-lt"/>
              <a:buAutoNum type="arabicPeriod"/>
            </a:pPr>
            <a:r>
              <a:rPr lang="en-US" sz="2400" dirty="0">
                <a:latin typeface="Arial Narrow" panose="020B0606020202030204" pitchFamily="34" charset="0"/>
              </a:rPr>
              <a:t>Is a planning schedule being followed, and will that planning lead to action?</a:t>
            </a:r>
          </a:p>
        </p:txBody>
      </p:sp>
    </p:spTree>
    <p:extLst>
      <p:ext uri="{BB962C8B-B14F-4D97-AF65-F5344CB8AC3E}">
        <p14:creationId xmlns:p14="http://schemas.microsoft.com/office/powerpoint/2010/main" val="304753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500" fill="hold"/>
                                        <p:tgtEl>
                                          <p:spTgt spid="4">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4">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4">
                                            <p:txEl>
                                              <p:pRg st="1" end="1"/>
                                            </p:txEl>
                                          </p:spTgt>
                                        </p:tgtEl>
                                        <p:attrNameLst>
                                          <p:attrName>style.visibility</p:attrName>
                                        </p:attrNameLst>
                                      </p:cBhvr>
                                      <p:to>
                                        <p:strVal val="visible"/>
                                      </p:to>
                                    </p:set>
                                    <p:anim calcmode="lin" valueType="num">
                                      <p:cBhvr additive="base">
                                        <p:cTn id="13" dur="500" fill="hold"/>
                                        <p:tgtEl>
                                          <p:spTgt spid="4">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4">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nodeType="clickEffect">
                                  <p:stCondLst>
                                    <p:cond delay="0"/>
                                  </p:stCondLst>
                                  <p:childTnLst>
                                    <p:set>
                                      <p:cBhvr>
                                        <p:cTn id="18" dur="1" fill="hold">
                                          <p:stCondLst>
                                            <p:cond delay="0"/>
                                          </p:stCondLst>
                                        </p:cTn>
                                        <p:tgtEl>
                                          <p:spTgt spid="4">
                                            <p:txEl>
                                              <p:pRg st="2" end="2"/>
                                            </p:txEl>
                                          </p:spTgt>
                                        </p:tgtEl>
                                        <p:attrNameLst>
                                          <p:attrName>style.visibility</p:attrName>
                                        </p:attrNameLst>
                                      </p:cBhvr>
                                      <p:to>
                                        <p:strVal val="visible"/>
                                      </p:to>
                                    </p:set>
                                    <p:anim calcmode="lin" valueType="num">
                                      <p:cBhvr additive="base">
                                        <p:cTn id="19" dur="500" fill="hold"/>
                                        <p:tgtEl>
                                          <p:spTgt spid="4">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4">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nodeType="clickEffect">
                                  <p:stCondLst>
                                    <p:cond delay="0"/>
                                  </p:stCondLst>
                                  <p:childTnLst>
                                    <p:set>
                                      <p:cBhvr>
                                        <p:cTn id="24" dur="1" fill="hold">
                                          <p:stCondLst>
                                            <p:cond delay="0"/>
                                          </p:stCondLst>
                                        </p:cTn>
                                        <p:tgtEl>
                                          <p:spTgt spid="4">
                                            <p:txEl>
                                              <p:pRg st="3" end="3"/>
                                            </p:txEl>
                                          </p:spTgt>
                                        </p:tgtEl>
                                        <p:attrNameLst>
                                          <p:attrName>style.visibility</p:attrName>
                                        </p:attrNameLst>
                                      </p:cBhvr>
                                      <p:to>
                                        <p:strVal val="visible"/>
                                      </p:to>
                                    </p:set>
                                    <p:anim calcmode="lin" valueType="num">
                                      <p:cBhvr additive="base">
                                        <p:cTn id="25" dur="500" fill="hold"/>
                                        <p:tgtEl>
                                          <p:spTgt spid="4">
                                            <p:txEl>
                                              <p:pRg st="3" end="3"/>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4">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nodeType="clickEffect">
                                  <p:stCondLst>
                                    <p:cond delay="0"/>
                                  </p:stCondLst>
                                  <p:childTnLst>
                                    <p:set>
                                      <p:cBhvr>
                                        <p:cTn id="30" dur="1" fill="hold">
                                          <p:stCondLst>
                                            <p:cond delay="0"/>
                                          </p:stCondLst>
                                        </p:cTn>
                                        <p:tgtEl>
                                          <p:spTgt spid="4">
                                            <p:txEl>
                                              <p:pRg st="4" end="4"/>
                                            </p:txEl>
                                          </p:spTgt>
                                        </p:tgtEl>
                                        <p:attrNameLst>
                                          <p:attrName>style.visibility</p:attrName>
                                        </p:attrNameLst>
                                      </p:cBhvr>
                                      <p:to>
                                        <p:strVal val="visible"/>
                                      </p:to>
                                    </p:set>
                                    <p:anim calcmode="lin" valueType="num">
                                      <p:cBhvr additive="base">
                                        <p:cTn id="31" dur="500" fill="hold"/>
                                        <p:tgtEl>
                                          <p:spTgt spid="4">
                                            <p:txEl>
                                              <p:pRg st="4" end="4"/>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4">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8" fill="hold" nodeType="clickEffect">
                                  <p:stCondLst>
                                    <p:cond delay="0"/>
                                  </p:stCondLst>
                                  <p:childTnLst>
                                    <p:set>
                                      <p:cBhvr>
                                        <p:cTn id="36" dur="1" fill="hold">
                                          <p:stCondLst>
                                            <p:cond delay="0"/>
                                          </p:stCondLst>
                                        </p:cTn>
                                        <p:tgtEl>
                                          <p:spTgt spid="4">
                                            <p:txEl>
                                              <p:pRg st="5" end="5"/>
                                            </p:txEl>
                                          </p:spTgt>
                                        </p:tgtEl>
                                        <p:attrNameLst>
                                          <p:attrName>style.visibility</p:attrName>
                                        </p:attrNameLst>
                                      </p:cBhvr>
                                      <p:to>
                                        <p:strVal val="visible"/>
                                      </p:to>
                                    </p:set>
                                    <p:anim calcmode="lin" valueType="num">
                                      <p:cBhvr additive="base">
                                        <p:cTn id="37" dur="500" fill="hold"/>
                                        <p:tgtEl>
                                          <p:spTgt spid="4">
                                            <p:txEl>
                                              <p:pRg st="5" end="5"/>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4">
                                            <p:txEl>
                                              <p:pRg st="5" end="5"/>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0"/>
            <a:ext cx="12188824" cy="795996"/>
          </a:xfrm>
        </p:spPr>
        <p:style>
          <a:lnRef idx="2">
            <a:schemeClr val="dk1">
              <a:shade val="50000"/>
            </a:schemeClr>
          </a:lnRef>
          <a:fillRef idx="1">
            <a:schemeClr val="dk1"/>
          </a:fillRef>
          <a:effectRef idx="0">
            <a:schemeClr val="dk1"/>
          </a:effectRef>
          <a:fontRef idx="minor">
            <a:schemeClr val="lt1"/>
          </a:fontRef>
        </p:style>
        <p:txBody>
          <a:bodyPr/>
          <a:lstStyle/>
          <a:p>
            <a:pPr algn="ctr"/>
            <a:r>
              <a:rPr lang="en-US" b="1" dirty="0"/>
              <a:t>Issues Related to Environmental Assessment</a:t>
            </a:r>
          </a:p>
        </p:txBody>
      </p:sp>
      <p:sp>
        <p:nvSpPr>
          <p:cNvPr id="3" name="Content Placeholder 2"/>
          <p:cNvSpPr>
            <a:spLocks noGrp="1"/>
          </p:cNvSpPr>
          <p:nvPr>
            <p:ph idx="13"/>
          </p:nvPr>
        </p:nvSpPr>
        <p:spPr>
          <a:xfrm>
            <a:off x="379413" y="1295400"/>
            <a:ext cx="11430000" cy="5029200"/>
          </a:xfrm>
        </p:spPr>
        <p:txBody>
          <a:bodyPr>
            <a:noAutofit/>
          </a:bodyPr>
          <a:lstStyle/>
          <a:p>
            <a:r>
              <a:rPr lang="en-US" sz="3200" dirty="0"/>
              <a:t>Many planning efforts get off to a poor start because the planning process and activities lack sufficient advance conceptualization, organization, or explanation to the whole organization.</a:t>
            </a:r>
          </a:p>
          <a:p>
            <a:r>
              <a:rPr lang="en-US" sz="3200" dirty="0"/>
              <a:t>the most common concern when undertaking an environmental assessment is that the staff may become enmeshed in data gathering and analysis, bogging down the entire planning process early—a problem known as analysis paralysis.</a:t>
            </a:r>
          </a:p>
          <a:p>
            <a:r>
              <a:rPr lang="en-US" sz="3200" dirty="0"/>
              <a:t>Guidelines and resources for effectively carrying out data gathering—a complicated and controversial task—are provided in exhibits 6.2, 6.3, and 6.4.</a:t>
            </a:r>
          </a:p>
        </p:txBody>
      </p:sp>
    </p:spTree>
    <p:extLst>
      <p:ext uri="{BB962C8B-B14F-4D97-AF65-F5344CB8AC3E}">
        <p14:creationId xmlns:p14="http://schemas.microsoft.com/office/powerpoint/2010/main" val="22024607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3"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3"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0-#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3"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srcRect l="37565" t="21430" r="10261" b="8043"/>
          <a:stretch/>
        </p:blipFill>
        <p:spPr>
          <a:xfrm>
            <a:off x="227012" y="609600"/>
            <a:ext cx="11734800" cy="6096000"/>
          </a:xfrm>
          <a:prstGeom prst="rect">
            <a:avLst/>
          </a:prstGeom>
        </p:spPr>
      </p:pic>
    </p:spTree>
    <p:extLst>
      <p:ext uri="{BB962C8B-B14F-4D97-AF65-F5344CB8AC3E}">
        <p14:creationId xmlns:p14="http://schemas.microsoft.com/office/powerpoint/2010/main" val="17281085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3"/>
          </p:nvPr>
        </p:nvSpPr>
        <p:spPr>
          <a:xfrm>
            <a:off x="227012" y="1600200"/>
            <a:ext cx="4191000" cy="5029200"/>
          </a:xfrm>
        </p:spPr>
        <p:txBody>
          <a:bodyPr>
            <a:normAutofit/>
          </a:bodyPr>
          <a:lstStyle/>
          <a:p>
            <a:r>
              <a:rPr lang="en-US" dirty="0"/>
              <a:t>Organizations gain little from overanalysis of the past, and whatever momentum and excitement it may be able to create at the initiation of strategic planning will likely be lost if historical performance, particularly negative trends or areas of underperformance, becomes the major focus of the strategic planning process.</a:t>
            </a:r>
          </a:p>
        </p:txBody>
      </p:sp>
      <p:pic>
        <p:nvPicPr>
          <p:cNvPr id="4" name="Picture 3"/>
          <p:cNvPicPr>
            <a:picLocks noChangeAspect="1"/>
          </p:cNvPicPr>
          <p:nvPr/>
        </p:nvPicPr>
        <p:blipFill rotWithShape="1">
          <a:blip r:embed="rId2"/>
          <a:srcRect l="36530" t="13541" r="13104" b="6250"/>
          <a:stretch/>
        </p:blipFill>
        <p:spPr>
          <a:xfrm>
            <a:off x="4646612" y="695325"/>
            <a:ext cx="7162800" cy="5934075"/>
          </a:xfrm>
          <a:prstGeom prst="rect">
            <a:avLst/>
          </a:prstGeom>
        </p:spPr>
      </p:pic>
      <p:sp>
        <p:nvSpPr>
          <p:cNvPr id="5" name="Title 1"/>
          <p:cNvSpPr>
            <a:spLocks noGrp="1"/>
          </p:cNvSpPr>
          <p:nvPr>
            <p:ph type="title"/>
          </p:nvPr>
        </p:nvSpPr>
        <p:spPr>
          <a:xfrm>
            <a:off x="0" y="9525"/>
            <a:ext cx="12188825" cy="685800"/>
          </a:xfrm>
        </p:spPr>
        <p:style>
          <a:lnRef idx="2">
            <a:schemeClr val="dk1">
              <a:shade val="50000"/>
            </a:schemeClr>
          </a:lnRef>
          <a:fillRef idx="1">
            <a:schemeClr val="dk1"/>
          </a:fillRef>
          <a:effectRef idx="0">
            <a:schemeClr val="dk1"/>
          </a:effectRef>
          <a:fontRef idx="minor">
            <a:schemeClr val="lt1"/>
          </a:fontRef>
        </p:style>
        <p:txBody>
          <a:bodyPr/>
          <a:lstStyle/>
          <a:p>
            <a:pPr algn="ctr"/>
            <a:r>
              <a:rPr lang="en-US" b="1" dirty="0"/>
              <a:t>DATA COLLECTION</a:t>
            </a:r>
          </a:p>
        </p:txBody>
      </p:sp>
    </p:spTree>
    <p:extLst>
      <p:ext uri="{BB962C8B-B14F-4D97-AF65-F5344CB8AC3E}">
        <p14:creationId xmlns:p14="http://schemas.microsoft.com/office/powerpoint/2010/main" val="36944937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srcRect l="33693" t="26124" r="10152" b="20095"/>
          <a:stretch/>
        </p:blipFill>
        <p:spPr>
          <a:xfrm>
            <a:off x="836612" y="533400"/>
            <a:ext cx="10668000" cy="6019800"/>
          </a:xfrm>
          <a:prstGeom prst="rect">
            <a:avLst/>
          </a:prstGeom>
        </p:spPr>
      </p:pic>
    </p:spTree>
    <p:extLst>
      <p:ext uri="{BB962C8B-B14F-4D97-AF65-F5344CB8AC3E}">
        <p14:creationId xmlns:p14="http://schemas.microsoft.com/office/powerpoint/2010/main" val="21453305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5612" y="152399"/>
            <a:ext cx="10971372" cy="872197"/>
          </a:xfrm>
        </p:spPr>
        <p:style>
          <a:lnRef idx="2">
            <a:schemeClr val="dk1">
              <a:shade val="50000"/>
            </a:schemeClr>
          </a:lnRef>
          <a:fillRef idx="1">
            <a:schemeClr val="dk1"/>
          </a:fillRef>
          <a:effectRef idx="0">
            <a:schemeClr val="dk1"/>
          </a:effectRef>
          <a:fontRef idx="minor">
            <a:schemeClr val="lt1"/>
          </a:fontRef>
        </p:style>
        <p:txBody>
          <a:bodyPr/>
          <a:lstStyle/>
          <a:p>
            <a:pPr algn="ctr"/>
            <a:r>
              <a:rPr lang="en-US" b="1" dirty="0"/>
              <a:t>DATA COLLECTION</a:t>
            </a:r>
          </a:p>
        </p:txBody>
      </p:sp>
      <p:sp>
        <p:nvSpPr>
          <p:cNvPr id="3" name="Content Placeholder 2"/>
          <p:cNvSpPr>
            <a:spLocks noGrp="1"/>
          </p:cNvSpPr>
          <p:nvPr>
            <p:ph idx="13"/>
          </p:nvPr>
        </p:nvSpPr>
        <p:spPr>
          <a:xfrm>
            <a:off x="455612" y="1024596"/>
            <a:ext cx="10971372" cy="5528604"/>
          </a:xfrm>
        </p:spPr>
        <p:txBody>
          <a:bodyPr>
            <a:noAutofit/>
          </a:bodyPr>
          <a:lstStyle/>
          <a:p>
            <a:pPr marL="0" indent="0">
              <a:buNone/>
            </a:pPr>
            <a:r>
              <a:rPr lang="en-US" dirty="0"/>
              <a:t>Tips for organizing the data collection process:</a:t>
            </a:r>
          </a:p>
          <a:p>
            <a:pPr>
              <a:buFont typeface="Wingdings" panose="05000000000000000000" pitchFamily="2" charset="2"/>
              <a:buChar char="ü"/>
            </a:pPr>
            <a:r>
              <a:rPr lang="en-US" dirty="0"/>
              <a:t>Create a checklist prior to data collection identifying the specific categories of information that will be most helpful for the organization and situation</a:t>
            </a:r>
          </a:p>
          <a:p>
            <a:pPr>
              <a:buFont typeface="Wingdings" panose="05000000000000000000" pitchFamily="2" charset="2"/>
              <a:buChar char="ü"/>
            </a:pPr>
            <a:r>
              <a:rPr lang="en-US" dirty="0"/>
              <a:t>Limit the historical data to three to five years of trend information.</a:t>
            </a:r>
          </a:p>
          <a:p>
            <a:pPr>
              <a:buFont typeface="Wingdings" panose="05000000000000000000" pitchFamily="2" charset="2"/>
              <a:buChar char="ü"/>
            </a:pPr>
            <a:r>
              <a:rPr lang="en-US" dirty="0"/>
              <a:t>Use existing or regularly updated data sets, particularly those that are commonly employed in the organization, as they are more likely to be accurate and are easier to obtain than customized reports.</a:t>
            </a:r>
          </a:p>
          <a:p>
            <a:pPr>
              <a:buFont typeface="Wingdings" panose="05000000000000000000" pitchFamily="2" charset="2"/>
              <a:buChar char="ü"/>
            </a:pPr>
            <a:r>
              <a:rPr lang="en-US" dirty="0"/>
              <a:t>Select appropriate benchmarks for comparison</a:t>
            </a:r>
          </a:p>
          <a:p>
            <a:pPr>
              <a:buFont typeface="Wingdings" panose="05000000000000000000" pitchFamily="2" charset="2"/>
              <a:buChar char="ü"/>
            </a:pPr>
            <a:r>
              <a:rPr lang="en-US" dirty="0"/>
              <a:t>Inventory information as it is collected and be sure to clearly label files (e.g., type of information, years included) so information can be easily located and accessed later in the strategic planning process.</a:t>
            </a:r>
          </a:p>
          <a:p>
            <a:endParaRPr lang="en-US" dirty="0"/>
          </a:p>
        </p:txBody>
      </p:sp>
    </p:spTree>
    <p:extLst>
      <p:ext uri="{BB962C8B-B14F-4D97-AF65-F5344CB8AC3E}">
        <p14:creationId xmlns:p14="http://schemas.microsoft.com/office/powerpoint/2010/main" val="25947918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1"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0-#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1"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0-#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1" fill="hold"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4" end="4"/>
                                            </p:txEl>
                                          </p:spTgt>
                                        </p:tgtEl>
                                        <p:attrNameLst>
                                          <p:attrName>ppt_y</p:attrName>
                                        </p:attrNameLst>
                                      </p:cBhvr>
                                      <p:tavLst>
                                        <p:tav tm="0">
                                          <p:val>
                                            <p:strVal val="0-#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1" fill="hold"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 calcmode="lin" valueType="num">
                                      <p:cBhvr additive="base">
                                        <p:cTn id="31"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5" end="5"/>
                                            </p:txEl>
                                          </p:spTgt>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1" y="31845"/>
            <a:ext cx="12188824" cy="719797"/>
          </a:xfrm>
        </p:spPr>
        <p:style>
          <a:lnRef idx="2">
            <a:schemeClr val="accent1"/>
          </a:lnRef>
          <a:fillRef idx="1">
            <a:schemeClr val="lt1"/>
          </a:fillRef>
          <a:effectRef idx="0">
            <a:schemeClr val="accent1"/>
          </a:effectRef>
          <a:fontRef idx="minor">
            <a:schemeClr val="dk1"/>
          </a:fontRef>
        </p:style>
        <p:txBody>
          <a:bodyPr/>
          <a:lstStyle/>
          <a:p>
            <a:pPr algn="ctr"/>
            <a:r>
              <a:rPr lang="en-US" b="1" dirty="0"/>
              <a:t>DATA SOURCES AND ANALYSIS</a:t>
            </a:r>
          </a:p>
        </p:txBody>
      </p:sp>
      <p:sp>
        <p:nvSpPr>
          <p:cNvPr id="3" name="Content Placeholder 2"/>
          <p:cNvSpPr>
            <a:spLocks noGrp="1"/>
          </p:cNvSpPr>
          <p:nvPr>
            <p:ph idx="13"/>
          </p:nvPr>
        </p:nvSpPr>
        <p:spPr>
          <a:xfrm>
            <a:off x="169185" y="914400"/>
            <a:ext cx="11849551" cy="5572958"/>
          </a:xfrm>
        </p:spPr>
        <p:txBody>
          <a:bodyPr>
            <a:noAutofit/>
          </a:bodyPr>
          <a:lstStyle/>
          <a:p>
            <a:r>
              <a:rPr lang="en-US" sz="2600" dirty="0"/>
              <a:t>While quantitative analytics can tell much about how an organization has performed in recent years, data in isolation lack context and perspective on why the organization chose a particular path or what environmental factors affected performance. </a:t>
            </a:r>
          </a:p>
          <a:p>
            <a:pPr marL="0" indent="0">
              <a:buNone/>
            </a:pPr>
            <a:r>
              <a:rPr lang="en-US" sz="2600" b="1" dirty="0"/>
              <a:t>Interviews</a:t>
            </a:r>
          </a:p>
          <a:p>
            <a:r>
              <a:rPr lang="en-US" sz="2600" dirty="0"/>
              <a:t>Stakeholder interviews provide valuable insights that will support or supplement data findings. </a:t>
            </a:r>
          </a:p>
          <a:p>
            <a:r>
              <a:rPr lang="en-US" sz="2600" dirty="0"/>
              <a:t>These interviews also shed light on topics that cannot be extracted from analytics, such as culture or an organization’s readiness for change (exhibit 6.5).</a:t>
            </a:r>
          </a:p>
          <a:p>
            <a:r>
              <a:rPr lang="en-US" sz="2600" dirty="0"/>
              <a:t>Board members, senior management, and physician leaders are typically the subjects of these interviews. Interviews should not be limited to internal stakeholders. </a:t>
            </a:r>
          </a:p>
          <a:p>
            <a:r>
              <a:rPr lang="en-US" sz="2600" dirty="0"/>
              <a:t>External constituents, including regional competitors’ senior management, major payer representatives, community leaders, and relevant political representatives, can offer perspectives as to how the organization is perceived in the market.</a:t>
            </a:r>
          </a:p>
          <a:p>
            <a:endParaRPr lang="en-US" dirty="0"/>
          </a:p>
          <a:p>
            <a:endParaRPr lang="en-US" dirty="0"/>
          </a:p>
        </p:txBody>
      </p:sp>
    </p:spTree>
    <p:extLst>
      <p:ext uri="{BB962C8B-B14F-4D97-AF65-F5344CB8AC3E}">
        <p14:creationId xmlns:p14="http://schemas.microsoft.com/office/powerpoint/2010/main" val="33768342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0" y="0"/>
            <a:ext cx="12038012" cy="1219200"/>
          </a:xfrm>
        </p:spPr>
        <p:style>
          <a:lnRef idx="2">
            <a:schemeClr val="accent1"/>
          </a:lnRef>
          <a:fillRef idx="1">
            <a:schemeClr val="lt1"/>
          </a:fillRef>
          <a:effectRef idx="0">
            <a:schemeClr val="accent1"/>
          </a:effectRef>
          <a:fontRef idx="minor">
            <a:schemeClr val="dk1"/>
          </a:fontRef>
        </p:style>
        <p:txBody>
          <a:bodyPr/>
          <a:lstStyle/>
          <a:p>
            <a:pPr algn="ctr"/>
            <a:r>
              <a:rPr lang="en-US" b="1" dirty="0"/>
              <a:t>DATA SOURCES AND ANALYSIS</a:t>
            </a:r>
          </a:p>
        </p:txBody>
      </p:sp>
      <p:pic>
        <p:nvPicPr>
          <p:cNvPr id="5" name="Picture 4"/>
          <p:cNvPicPr>
            <a:picLocks noChangeAspect="1"/>
          </p:cNvPicPr>
          <p:nvPr/>
        </p:nvPicPr>
        <p:blipFill rotWithShape="1">
          <a:blip r:embed="rId2"/>
          <a:srcRect l="37468" t="28975" r="12846" b="20318"/>
          <a:stretch/>
        </p:blipFill>
        <p:spPr>
          <a:xfrm>
            <a:off x="0" y="1219200"/>
            <a:ext cx="12038012" cy="5638800"/>
          </a:xfrm>
          <a:prstGeom prst="rect">
            <a:avLst/>
          </a:prstGeom>
        </p:spPr>
      </p:pic>
    </p:spTree>
    <p:extLst>
      <p:ext uri="{BB962C8B-B14F-4D97-AF65-F5344CB8AC3E}">
        <p14:creationId xmlns:p14="http://schemas.microsoft.com/office/powerpoint/2010/main" val="34098906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3"/>
          </p:nvPr>
        </p:nvSpPr>
        <p:spPr>
          <a:xfrm>
            <a:off x="227012" y="1219200"/>
            <a:ext cx="5638799" cy="5257800"/>
          </a:xfrm>
        </p:spPr>
        <p:txBody>
          <a:bodyPr>
            <a:normAutofit/>
          </a:bodyPr>
          <a:lstStyle/>
          <a:p>
            <a:pPr marL="0" indent="0">
              <a:buNone/>
            </a:pPr>
            <a:r>
              <a:rPr lang="en-US" sz="3200" b="1" dirty="0"/>
              <a:t>Surveys and Focus Groups</a:t>
            </a:r>
          </a:p>
          <a:p>
            <a:r>
              <a:rPr lang="en-US" sz="3200" dirty="0"/>
              <a:t>If more extensive feedback is desired or required, online surveys or focus groups can be useful tools to engage a broader group of stakeholders.</a:t>
            </a:r>
          </a:p>
          <a:p>
            <a:r>
              <a:rPr lang="en-US" sz="3200" dirty="0"/>
              <a:t>The political value of soliciting and carefully listening to organizational leaders’ and stakeholders’ opinions should not be ignored.</a:t>
            </a:r>
          </a:p>
          <a:p>
            <a:pPr marL="0" indent="0">
              <a:buNone/>
            </a:pPr>
            <a:endParaRPr lang="en-US" dirty="0"/>
          </a:p>
        </p:txBody>
      </p:sp>
      <p:sp>
        <p:nvSpPr>
          <p:cNvPr id="4" name="Title 1"/>
          <p:cNvSpPr>
            <a:spLocks noGrp="1"/>
          </p:cNvSpPr>
          <p:nvPr>
            <p:ph type="title"/>
          </p:nvPr>
        </p:nvSpPr>
        <p:spPr>
          <a:xfrm>
            <a:off x="0" y="1"/>
            <a:ext cx="12114212" cy="1024596"/>
          </a:xfrm>
        </p:spPr>
        <p:style>
          <a:lnRef idx="2">
            <a:schemeClr val="accent1"/>
          </a:lnRef>
          <a:fillRef idx="1">
            <a:schemeClr val="lt1"/>
          </a:fillRef>
          <a:effectRef idx="0">
            <a:schemeClr val="accent1"/>
          </a:effectRef>
          <a:fontRef idx="minor">
            <a:schemeClr val="dk1"/>
          </a:fontRef>
        </p:style>
        <p:txBody>
          <a:bodyPr>
            <a:normAutofit/>
          </a:bodyPr>
          <a:lstStyle/>
          <a:p>
            <a:pPr algn="ctr"/>
            <a:r>
              <a:rPr lang="en-US" sz="4400" b="1" dirty="0"/>
              <a:t>DATA SOURCES AND ANALYSIS</a:t>
            </a:r>
          </a:p>
        </p:txBody>
      </p:sp>
      <p:pic>
        <p:nvPicPr>
          <p:cNvPr id="1026" name="Picture 2" descr="Image result for focus group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65812" y="1028698"/>
            <a:ext cx="6248400" cy="56007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224758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42203"/>
            <a:ext cx="12188824" cy="1066800"/>
          </a:xfrm>
        </p:spPr>
        <p:style>
          <a:lnRef idx="3">
            <a:schemeClr val="lt1"/>
          </a:lnRef>
          <a:fillRef idx="1">
            <a:schemeClr val="dk1"/>
          </a:fillRef>
          <a:effectRef idx="1">
            <a:schemeClr val="dk1"/>
          </a:effectRef>
          <a:fontRef idx="minor">
            <a:schemeClr val="lt1"/>
          </a:fontRef>
        </p:style>
        <p:txBody>
          <a:bodyPr>
            <a:normAutofit/>
          </a:bodyPr>
          <a:lstStyle/>
          <a:p>
            <a:pPr algn="ctr"/>
            <a:r>
              <a:rPr lang="en-US" sz="4800" b="1" dirty="0"/>
              <a:t>PURPOSE OF THE ASSESSMENT</a:t>
            </a:r>
          </a:p>
        </p:txBody>
      </p:sp>
      <p:sp>
        <p:nvSpPr>
          <p:cNvPr id="3" name="Content Placeholder 2"/>
          <p:cNvSpPr>
            <a:spLocks noGrp="1"/>
          </p:cNvSpPr>
          <p:nvPr>
            <p:ph idx="13"/>
          </p:nvPr>
        </p:nvSpPr>
        <p:spPr>
          <a:xfrm>
            <a:off x="439238" y="1295400"/>
            <a:ext cx="11446374" cy="5257800"/>
          </a:xfrm>
        </p:spPr>
        <p:txBody>
          <a:bodyPr>
            <a:noAutofit/>
          </a:bodyPr>
          <a:lstStyle/>
          <a:p>
            <a:r>
              <a:rPr lang="en-US" dirty="0"/>
              <a:t>Along with the market assessment, discussed in the next section, it establishes the organization’s strengths, weaknesses, opportunities, and threats (SWOT) and identifies competitive advantages and disadvantages that serve as a springboard for subsequent strategic planning activities.</a:t>
            </a:r>
          </a:p>
          <a:p>
            <a:r>
              <a:rPr lang="en-US" dirty="0"/>
              <a:t>Information needs to be organized in a way that allows conclusions to be extracted and easily understood by various constituencies.</a:t>
            </a:r>
          </a:p>
          <a:p>
            <a:r>
              <a:rPr lang="en-US" dirty="0"/>
              <a:t> It is helpful to group information into summary categories. </a:t>
            </a:r>
          </a:p>
          <a:p>
            <a:pPr lvl="1"/>
            <a:r>
              <a:rPr lang="en-US" dirty="0"/>
              <a:t>These categories and the data that are evaluated will be different for every organization. </a:t>
            </a:r>
          </a:p>
          <a:p>
            <a:pPr lvl="1"/>
            <a:r>
              <a:rPr lang="en-US" dirty="0"/>
              <a:t>Exhibit 6.6 shows possible categories that can be explored, and related key questions that should be answered in the organizational assessment.</a:t>
            </a:r>
          </a:p>
        </p:txBody>
      </p:sp>
    </p:spTree>
    <p:extLst>
      <p:ext uri="{BB962C8B-B14F-4D97-AF65-F5344CB8AC3E}">
        <p14:creationId xmlns:p14="http://schemas.microsoft.com/office/powerpoint/2010/main" val="29784799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1"/>
            <a:ext cx="12188825" cy="1024596"/>
          </a:xfrm>
        </p:spPr>
        <p:style>
          <a:lnRef idx="1">
            <a:schemeClr val="dk1"/>
          </a:lnRef>
          <a:fillRef idx="3">
            <a:schemeClr val="dk1"/>
          </a:fillRef>
          <a:effectRef idx="2">
            <a:schemeClr val="dk1"/>
          </a:effectRef>
          <a:fontRef idx="minor">
            <a:schemeClr val="lt1"/>
          </a:fontRef>
        </p:style>
        <p:txBody>
          <a:bodyPr>
            <a:normAutofit/>
          </a:bodyPr>
          <a:lstStyle/>
          <a:p>
            <a:pPr algn="ctr"/>
            <a:r>
              <a:rPr lang="en-US" sz="4800" dirty="0"/>
              <a:t>ASSESSMENT METHODOLOGY</a:t>
            </a:r>
          </a:p>
        </p:txBody>
      </p:sp>
      <p:sp>
        <p:nvSpPr>
          <p:cNvPr id="3" name="Content Placeholder 2"/>
          <p:cNvSpPr>
            <a:spLocks noGrp="1"/>
          </p:cNvSpPr>
          <p:nvPr>
            <p:ph idx="13"/>
          </p:nvPr>
        </p:nvSpPr>
        <p:spPr>
          <a:xfrm>
            <a:off x="188911" y="1143000"/>
            <a:ext cx="11772901" cy="5562600"/>
          </a:xfrm>
        </p:spPr>
        <p:txBody>
          <a:bodyPr>
            <a:noAutofit/>
          </a:bodyPr>
          <a:lstStyle/>
          <a:p>
            <a:pPr marL="0" indent="0">
              <a:buNone/>
            </a:pPr>
            <a:r>
              <a:rPr lang="en-US" dirty="0"/>
              <a:t>Larger, complex organizations may need to evaluate entities or lines of business separately, while smaller organizations may be able to consider the enterprise as a whole. For example, a large health system might profile its acute care business, medical group, post-acute care business, health plan, and so on individually across relevant categories.</a:t>
            </a:r>
          </a:p>
          <a:p>
            <a:pPr marL="0" indent="0" algn="ctr">
              <a:buNone/>
            </a:pPr>
            <a:r>
              <a:rPr lang="en-US" b="1" dirty="0"/>
              <a:t>The Organizational Assessment’s End Product</a:t>
            </a:r>
          </a:p>
          <a:p>
            <a:r>
              <a:rPr lang="en-US" dirty="0"/>
              <a:t>The product of the organizational assessment should be a summary of the results that contains a limited number of charts and tables that are both clear and concise in their key conclusions. (See exhibits 6.7 and 6.8 for examples.)</a:t>
            </a:r>
          </a:p>
          <a:p>
            <a:r>
              <a:rPr lang="en-US" dirty="0"/>
              <a:t>These conclusions should not simply describe trend information but rather explore implications for the organization’s position moving forward. </a:t>
            </a:r>
          </a:p>
          <a:p>
            <a:r>
              <a:rPr lang="en-US" dirty="0"/>
              <a:t>These implications can range from an urgent or immediate need for attention to a source of competitive advantage in any given category.</a:t>
            </a:r>
          </a:p>
        </p:txBody>
      </p:sp>
    </p:spTree>
    <p:extLst>
      <p:ext uri="{BB962C8B-B14F-4D97-AF65-F5344CB8AC3E}">
        <p14:creationId xmlns:p14="http://schemas.microsoft.com/office/powerpoint/2010/main" val="38330614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0"/>
            <a:ext cx="12188825" cy="795997"/>
          </a:xfrm>
        </p:spPr>
        <p:style>
          <a:lnRef idx="2">
            <a:schemeClr val="dk1">
              <a:shade val="50000"/>
            </a:schemeClr>
          </a:lnRef>
          <a:fillRef idx="1">
            <a:schemeClr val="dk1"/>
          </a:fillRef>
          <a:effectRef idx="0">
            <a:schemeClr val="dk1"/>
          </a:effectRef>
          <a:fontRef idx="minor">
            <a:schemeClr val="lt1"/>
          </a:fontRef>
        </p:style>
        <p:txBody>
          <a:bodyPr>
            <a:normAutofit/>
          </a:bodyPr>
          <a:lstStyle/>
          <a:p>
            <a:pPr algn="ctr"/>
            <a:r>
              <a:rPr lang="en-US" sz="4800" b="1" dirty="0"/>
              <a:t>APPROACH TO THE MARKET ASSESSMENT</a:t>
            </a:r>
          </a:p>
        </p:txBody>
      </p:sp>
      <p:sp>
        <p:nvSpPr>
          <p:cNvPr id="3" name="Content Placeholder 2"/>
          <p:cNvSpPr>
            <a:spLocks noGrp="1"/>
          </p:cNvSpPr>
          <p:nvPr>
            <p:ph idx="13"/>
          </p:nvPr>
        </p:nvSpPr>
        <p:spPr>
          <a:xfrm>
            <a:off x="5339" y="1524000"/>
            <a:ext cx="6676031" cy="4759876"/>
          </a:xfrm>
        </p:spPr>
        <p:txBody>
          <a:bodyPr>
            <a:normAutofit lnSpcReduction="10000"/>
          </a:bodyPr>
          <a:lstStyle/>
          <a:p>
            <a:r>
              <a:rPr lang="en-US" dirty="0"/>
              <a:t>The market assessment, like the organizational assessment, should be an accurate profile of the organization’s historical performance as it relates to the marketplace. </a:t>
            </a:r>
          </a:p>
          <a:p>
            <a:r>
              <a:rPr lang="en-US" dirty="0"/>
              <a:t>The external assessment profiles the historical performance and evolution of the marketplace and initiates the process of looking forward by explicitly considering market trends and forecasts. </a:t>
            </a:r>
          </a:p>
          <a:p>
            <a:r>
              <a:rPr lang="en-US" dirty="0"/>
              <a:t>The external assessment has four main components.</a:t>
            </a:r>
          </a:p>
        </p:txBody>
      </p:sp>
      <p:sp>
        <p:nvSpPr>
          <p:cNvPr id="4" name="TextBox 3"/>
          <p:cNvSpPr txBox="1"/>
          <p:nvPr/>
        </p:nvSpPr>
        <p:spPr>
          <a:xfrm>
            <a:off x="7464424" y="1770221"/>
            <a:ext cx="4724400" cy="3539430"/>
          </a:xfrm>
          <a:prstGeom prst="rect">
            <a:avLst/>
          </a:prstGeom>
          <a:noFill/>
          <a:ln>
            <a:solidFill>
              <a:schemeClr val="bg2"/>
            </a:solidFill>
          </a:ln>
        </p:spPr>
        <p:txBody>
          <a:bodyPr wrap="square" rtlCol="0" anchor="ctr" anchorCtr="1">
            <a:spAutoFit/>
          </a:bodyPr>
          <a:lstStyle/>
          <a:p>
            <a:pPr marL="342900" indent="-342900">
              <a:buFont typeface="+mj-lt"/>
              <a:buAutoNum type="arabicPeriod"/>
            </a:pPr>
            <a:r>
              <a:rPr lang="en-US" sz="2800" dirty="0">
                <a:latin typeface="Arial Narrow" panose="020B0606020202030204" pitchFamily="34" charset="0"/>
              </a:rPr>
              <a:t>Review Population Characteristics</a:t>
            </a:r>
          </a:p>
          <a:p>
            <a:pPr marL="342900" indent="-342900">
              <a:buFont typeface="+mj-lt"/>
              <a:buAutoNum type="arabicPeriod"/>
            </a:pPr>
            <a:r>
              <a:rPr lang="en-US" sz="2800" dirty="0">
                <a:latin typeface="Arial Narrow" panose="020B0606020202030204" pitchFamily="34" charset="0"/>
              </a:rPr>
              <a:t>Review the State of Healthcare Delivery in the Local and Regional Market</a:t>
            </a:r>
          </a:p>
          <a:p>
            <a:pPr marL="342900" indent="-342900">
              <a:buFont typeface="+mj-lt"/>
              <a:buAutoNum type="arabicPeriod"/>
            </a:pPr>
            <a:r>
              <a:rPr lang="en-US" sz="2800" dirty="0">
                <a:latin typeface="Arial Narrow" panose="020B0606020202030204" pitchFamily="34" charset="0"/>
              </a:rPr>
              <a:t>Analyze Competitors</a:t>
            </a:r>
          </a:p>
          <a:p>
            <a:pPr marL="342900" indent="-342900">
              <a:buFont typeface="+mj-lt"/>
              <a:buAutoNum type="arabicPeriod"/>
            </a:pPr>
            <a:r>
              <a:rPr lang="en-US" sz="2800" dirty="0">
                <a:latin typeface="Arial Narrow" panose="020B0606020202030204" pitchFamily="34" charset="0"/>
              </a:rPr>
              <a:t>Market Forecasts and Implications</a:t>
            </a:r>
          </a:p>
        </p:txBody>
      </p:sp>
    </p:spTree>
    <p:extLst>
      <p:ext uri="{BB962C8B-B14F-4D97-AF65-F5344CB8AC3E}">
        <p14:creationId xmlns:p14="http://schemas.microsoft.com/office/powerpoint/2010/main" val="6335737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3" fill="hold" nodeType="clickEffect">
                                  <p:stCondLst>
                                    <p:cond delay="0"/>
                                  </p:stCondLst>
                                  <p:childTnLst>
                                    <p:set>
                                      <p:cBhvr>
                                        <p:cTn id="24" dur="1" fill="hold">
                                          <p:stCondLst>
                                            <p:cond delay="0"/>
                                          </p:stCondLst>
                                        </p:cTn>
                                        <p:tgtEl>
                                          <p:spTgt spid="4">
                                            <p:txEl>
                                              <p:pRg st="0" end="0"/>
                                            </p:txEl>
                                          </p:spTgt>
                                        </p:tgtEl>
                                        <p:attrNameLst>
                                          <p:attrName>style.visibility</p:attrName>
                                        </p:attrNameLst>
                                      </p:cBhvr>
                                      <p:to>
                                        <p:strVal val="visible"/>
                                      </p:to>
                                    </p:set>
                                    <p:anim calcmode="lin" valueType="num">
                                      <p:cBhvr additive="base">
                                        <p:cTn id="25" dur="500" fill="hold"/>
                                        <p:tgtEl>
                                          <p:spTgt spid="4">
                                            <p:txEl>
                                              <p:pRg st="0" end="0"/>
                                            </p:txEl>
                                          </p:spTgt>
                                        </p:tgtEl>
                                        <p:attrNameLst>
                                          <p:attrName>ppt_x</p:attrName>
                                        </p:attrNameLst>
                                      </p:cBhvr>
                                      <p:tavLst>
                                        <p:tav tm="0">
                                          <p:val>
                                            <p:strVal val="1+#ppt_w/2"/>
                                          </p:val>
                                        </p:tav>
                                        <p:tav tm="100000">
                                          <p:val>
                                            <p:strVal val="#ppt_x"/>
                                          </p:val>
                                        </p:tav>
                                      </p:tavLst>
                                    </p:anim>
                                    <p:anim calcmode="lin" valueType="num">
                                      <p:cBhvr additive="base">
                                        <p:cTn id="26" dur="500" fill="hold"/>
                                        <p:tgtEl>
                                          <p:spTgt spid="4">
                                            <p:txEl>
                                              <p:pRg st="0" end="0"/>
                                            </p:txEl>
                                          </p:spTgt>
                                        </p:tgtEl>
                                        <p:attrNameLst>
                                          <p:attrName>ppt_y</p:attrName>
                                        </p:attrNameLst>
                                      </p:cBhvr>
                                      <p:tavLst>
                                        <p:tav tm="0">
                                          <p:val>
                                            <p:strVal val="0-#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3" fill="hold" nodeType="clickEffect">
                                  <p:stCondLst>
                                    <p:cond delay="0"/>
                                  </p:stCondLst>
                                  <p:childTnLst>
                                    <p:set>
                                      <p:cBhvr>
                                        <p:cTn id="30" dur="1" fill="hold">
                                          <p:stCondLst>
                                            <p:cond delay="0"/>
                                          </p:stCondLst>
                                        </p:cTn>
                                        <p:tgtEl>
                                          <p:spTgt spid="4">
                                            <p:txEl>
                                              <p:pRg st="1" end="1"/>
                                            </p:txEl>
                                          </p:spTgt>
                                        </p:tgtEl>
                                        <p:attrNameLst>
                                          <p:attrName>style.visibility</p:attrName>
                                        </p:attrNameLst>
                                      </p:cBhvr>
                                      <p:to>
                                        <p:strVal val="visible"/>
                                      </p:to>
                                    </p:set>
                                    <p:anim calcmode="lin" valueType="num">
                                      <p:cBhvr additive="base">
                                        <p:cTn id="31" dur="500" fill="hold"/>
                                        <p:tgtEl>
                                          <p:spTgt spid="4">
                                            <p:txEl>
                                              <p:pRg st="1" end="1"/>
                                            </p:txEl>
                                          </p:spTgt>
                                        </p:tgtEl>
                                        <p:attrNameLst>
                                          <p:attrName>ppt_x</p:attrName>
                                        </p:attrNameLst>
                                      </p:cBhvr>
                                      <p:tavLst>
                                        <p:tav tm="0">
                                          <p:val>
                                            <p:strVal val="1+#ppt_w/2"/>
                                          </p:val>
                                        </p:tav>
                                        <p:tav tm="100000">
                                          <p:val>
                                            <p:strVal val="#ppt_x"/>
                                          </p:val>
                                        </p:tav>
                                      </p:tavLst>
                                    </p:anim>
                                    <p:anim calcmode="lin" valueType="num">
                                      <p:cBhvr additive="base">
                                        <p:cTn id="32" dur="500" fill="hold"/>
                                        <p:tgtEl>
                                          <p:spTgt spid="4">
                                            <p:txEl>
                                              <p:pRg st="1" end="1"/>
                                            </p:txEl>
                                          </p:spTgt>
                                        </p:tgtEl>
                                        <p:attrNameLst>
                                          <p:attrName>ppt_y</p:attrName>
                                        </p:attrNameLst>
                                      </p:cBhvr>
                                      <p:tavLst>
                                        <p:tav tm="0">
                                          <p:val>
                                            <p:strVal val="0-#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3" fill="hold" nodeType="clickEffect">
                                  <p:stCondLst>
                                    <p:cond delay="0"/>
                                  </p:stCondLst>
                                  <p:childTnLst>
                                    <p:set>
                                      <p:cBhvr>
                                        <p:cTn id="36" dur="1" fill="hold">
                                          <p:stCondLst>
                                            <p:cond delay="0"/>
                                          </p:stCondLst>
                                        </p:cTn>
                                        <p:tgtEl>
                                          <p:spTgt spid="4">
                                            <p:txEl>
                                              <p:pRg st="2" end="2"/>
                                            </p:txEl>
                                          </p:spTgt>
                                        </p:tgtEl>
                                        <p:attrNameLst>
                                          <p:attrName>style.visibility</p:attrName>
                                        </p:attrNameLst>
                                      </p:cBhvr>
                                      <p:to>
                                        <p:strVal val="visible"/>
                                      </p:to>
                                    </p:set>
                                    <p:anim calcmode="lin" valueType="num">
                                      <p:cBhvr additive="base">
                                        <p:cTn id="37" dur="500" fill="hold"/>
                                        <p:tgtEl>
                                          <p:spTgt spid="4">
                                            <p:txEl>
                                              <p:pRg st="2" end="2"/>
                                            </p:txEl>
                                          </p:spTgt>
                                        </p:tgtEl>
                                        <p:attrNameLst>
                                          <p:attrName>ppt_x</p:attrName>
                                        </p:attrNameLst>
                                      </p:cBhvr>
                                      <p:tavLst>
                                        <p:tav tm="0">
                                          <p:val>
                                            <p:strVal val="1+#ppt_w/2"/>
                                          </p:val>
                                        </p:tav>
                                        <p:tav tm="100000">
                                          <p:val>
                                            <p:strVal val="#ppt_x"/>
                                          </p:val>
                                        </p:tav>
                                      </p:tavLst>
                                    </p:anim>
                                    <p:anim calcmode="lin" valueType="num">
                                      <p:cBhvr additive="base">
                                        <p:cTn id="38" dur="500" fill="hold"/>
                                        <p:tgtEl>
                                          <p:spTgt spid="4">
                                            <p:txEl>
                                              <p:pRg st="2" end="2"/>
                                            </p:txEl>
                                          </p:spTgt>
                                        </p:tgtEl>
                                        <p:attrNameLst>
                                          <p:attrName>ppt_y</p:attrName>
                                        </p:attrNameLst>
                                      </p:cBhvr>
                                      <p:tavLst>
                                        <p:tav tm="0">
                                          <p:val>
                                            <p:strVal val="0-#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3" fill="hold" nodeType="clickEffect">
                                  <p:stCondLst>
                                    <p:cond delay="0"/>
                                  </p:stCondLst>
                                  <p:childTnLst>
                                    <p:set>
                                      <p:cBhvr>
                                        <p:cTn id="42" dur="1" fill="hold">
                                          <p:stCondLst>
                                            <p:cond delay="0"/>
                                          </p:stCondLst>
                                        </p:cTn>
                                        <p:tgtEl>
                                          <p:spTgt spid="4">
                                            <p:txEl>
                                              <p:pRg st="3" end="3"/>
                                            </p:txEl>
                                          </p:spTgt>
                                        </p:tgtEl>
                                        <p:attrNameLst>
                                          <p:attrName>style.visibility</p:attrName>
                                        </p:attrNameLst>
                                      </p:cBhvr>
                                      <p:to>
                                        <p:strVal val="visible"/>
                                      </p:to>
                                    </p:set>
                                    <p:anim calcmode="lin" valueType="num">
                                      <p:cBhvr additive="base">
                                        <p:cTn id="43" dur="500" fill="hold"/>
                                        <p:tgtEl>
                                          <p:spTgt spid="4">
                                            <p:txEl>
                                              <p:pRg st="3" end="3"/>
                                            </p:txEl>
                                          </p:spTgt>
                                        </p:tgtEl>
                                        <p:attrNameLst>
                                          <p:attrName>ppt_x</p:attrName>
                                        </p:attrNameLst>
                                      </p:cBhvr>
                                      <p:tavLst>
                                        <p:tav tm="0">
                                          <p:val>
                                            <p:strVal val="1+#ppt_w/2"/>
                                          </p:val>
                                        </p:tav>
                                        <p:tav tm="100000">
                                          <p:val>
                                            <p:strVal val="#ppt_x"/>
                                          </p:val>
                                        </p:tav>
                                      </p:tavLst>
                                    </p:anim>
                                    <p:anim calcmode="lin" valueType="num">
                                      <p:cBhvr additive="base">
                                        <p:cTn id="44" dur="500" fill="hold"/>
                                        <p:tgtEl>
                                          <p:spTgt spid="4">
                                            <p:txEl>
                                              <p:pRg st="3" end="3"/>
                                            </p:txEl>
                                          </p:spTgt>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42203"/>
            <a:ext cx="12188824" cy="1066800"/>
          </a:xfrm>
        </p:spPr>
        <p:style>
          <a:lnRef idx="1">
            <a:schemeClr val="accent6"/>
          </a:lnRef>
          <a:fillRef idx="2">
            <a:schemeClr val="accent6"/>
          </a:fillRef>
          <a:effectRef idx="1">
            <a:schemeClr val="accent6"/>
          </a:effectRef>
          <a:fontRef idx="minor">
            <a:schemeClr val="dk1"/>
          </a:fontRef>
        </p:style>
        <p:txBody>
          <a:bodyPr>
            <a:normAutofit/>
          </a:bodyPr>
          <a:lstStyle/>
          <a:p>
            <a:pPr algn="ctr"/>
            <a:r>
              <a:rPr lang="en-US" sz="5400" b="1" dirty="0"/>
              <a:t>REVIEW POPULATION CHARACTERISTICS</a:t>
            </a:r>
          </a:p>
        </p:txBody>
      </p:sp>
      <p:sp>
        <p:nvSpPr>
          <p:cNvPr id="3" name="Content Placeholder 2"/>
          <p:cNvSpPr>
            <a:spLocks noGrp="1"/>
          </p:cNvSpPr>
          <p:nvPr>
            <p:ph idx="13"/>
          </p:nvPr>
        </p:nvSpPr>
        <p:spPr>
          <a:xfrm>
            <a:off x="4100" y="1143000"/>
            <a:ext cx="12184725" cy="5562600"/>
          </a:xfrm>
        </p:spPr>
        <p:txBody>
          <a:bodyPr>
            <a:normAutofit fontScale="92500" lnSpcReduction="10000"/>
          </a:bodyPr>
          <a:lstStyle/>
          <a:p>
            <a:r>
              <a:rPr lang="en-US" dirty="0"/>
              <a:t>This task identifies the broadest trends and variables that have had and will have an impact on organizational performance.</a:t>
            </a:r>
          </a:p>
          <a:p>
            <a:r>
              <a:rPr lang="en-US" dirty="0"/>
              <a:t>Identify the following:</a:t>
            </a:r>
          </a:p>
          <a:p>
            <a:r>
              <a:rPr lang="en-US" dirty="0"/>
              <a:t>community demographic, economic, and health status indicators for the past three to five years should be profiled and </a:t>
            </a:r>
          </a:p>
          <a:p>
            <a:r>
              <a:rPr lang="en-US" dirty="0"/>
              <a:t>forecasts for the next five to ten years should be provided if available,</a:t>
            </a:r>
          </a:p>
          <a:p>
            <a:r>
              <a:rPr lang="en-US" dirty="0"/>
              <a:t>It is important to note that minor shifts in these measures are of minimal or no consequence to the strategic planning process.</a:t>
            </a:r>
          </a:p>
          <a:p>
            <a:r>
              <a:rPr lang="en-US" dirty="0"/>
              <a:t>Organizations should take care not to overreach and instead should aim to complete a review with a scope that is general and high level rather than detailed.</a:t>
            </a:r>
          </a:p>
          <a:p>
            <a:r>
              <a:rPr lang="en-US" dirty="0"/>
              <a:t>In addition to identifying broad trends, this analysis is occasionally useful in identifying geographical areas or population segments with strong potential for future cultivation.</a:t>
            </a:r>
          </a:p>
        </p:txBody>
      </p:sp>
    </p:spTree>
    <p:extLst>
      <p:ext uri="{BB962C8B-B14F-4D97-AF65-F5344CB8AC3E}">
        <p14:creationId xmlns:p14="http://schemas.microsoft.com/office/powerpoint/2010/main" val="28766424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8" fill="hold"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ppt_y"/>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8" fill="hold"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0-#ppt_w/2"/>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40943"/>
            <a:ext cx="12093867" cy="1066800"/>
          </a:xfrm>
        </p:spPr>
        <p:style>
          <a:lnRef idx="2">
            <a:schemeClr val="dk1">
              <a:shade val="50000"/>
            </a:schemeClr>
          </a:lnRef>
          <a:fillRef idx="1">
            <a:schemeClr val="dk1"/>
          </a:fillRef>
          <a:effectRef idx="0">
            <a:schemeClr val="dk1"/>
          </a:effectRef>
          <a:fontRef idx="minor">
            <a:schemeClr val="lt1"/>
          </a:fontRef>
        </p:style>
        <p:txBody>
          <a:bodyPr/>
          <a:lstStyle/>
          <a:p>
            <a:pPr algn="ctr"/>
            <a:r>
              <a:rPr lang="en-US" b="1" dirty="0"/>
              <a:t>REVIEW THE STATE OF HEALTHCARE DELIVERY IN THE LOCAL AND REGIONAL MARKET</a:t>
            </a:r>
          </a:p>
        </p:txBody>
      </p:sp>
      <p:sp>
        <p:nvSpPr>
          <p:cNvPr id="3" name="Content Placeholder 2"/>
          <p:cNvSpPr>
            <a:spLocks noGrp="1"/>
          </p:cNvSpPr>
          <p:nvPr>
            <p:ph idx="13"/>
          </p:nvPr>
        </p:nvSpPr>
        <p:spPr>
          <a:xfrm>
            <a:off x="0" y="1107743"/>
            <a:ext cx="12093867" cy="5293057"/>
          </a:xfrm>
        </p:spPr>
        <p:txBody>
          <a:bodyPr>
            <a:noAutofit/>
          </a:bodyPr>
          <a:lstStyle/>
          <a:p>
            <a:r>
              <a:rPr lang="en-US" sz="3000" dirty="0"/>
              <a:t>The most important in the market assessment and should be afforded requisite attention and resources.</a:t>
            </a:r>
          </a:p>
          <a:p>
            <a:r>
              <a:rPr lang="en-US" sz="3000" dirty="0"/>
              <a:t>The purpose of reviewing applicable healthcare technology, delivery, reimbursement, regulatory, consolidation, teaching, and research trends is to identify any major environmental influences that have affected recent organizational performance and, more important, may affect future performance and strategies.</a:t>
            </a:r>
          </a:p>
          <a:p>
            <a:pPr lvl="1"/>
            <a:r>
              <a:rPr lang="en-US" sz="3000" dirty="0"/>
              <a:t>Examples of such reviews for two areas in the United States are shown in exhibits 6.9 and 6.10.)</a:t>
            </a:r>
          </a:p>
          <a:p>
            <a:r>
              <a:rPr lang="en-US" sz="3000" dirty="0"/>
              <a:t>In addition to identifying an anticipated trend’s impact on organizational performance, key statistics or research should be included as support for the conclusions.</a:t>
            </a:r>
          </a:p>
        </p:txBody>
      </p:sp>
    </p:spTree>
    <p:extLst>
      <p:ext uri="{BB962C8B-B14F-4D97-AF65-F5344CB8AC3E}">
        <p14:creationId xmlns:p14="http://schemas.microsoft.com/office/powerpoint/2010/main" val="31281147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3"/>
          </p:nvPr>
        </p:nvSpPr>
        <p:spPr>
          <a:xfrm>
            <a:off x="170006" y="1135039"/>
            <a:ext cx="11913122" cy="5410200"/>
          </a:xfrm>
        </p:spPr>
        <p:txBody>
          <a:bodyPr>
            <a:noAutofit/>
          </a:bodyPr>
          <a:lstStyle/>
          <a:p>
            <a:r>
              <a:rPr lang="en-US" sz="2400" dirty="0"/>
              <a:t>Analyzing competitors is another critical task—and often the most difficult one.</a:t>
            </a:r>
          </a:p>
          <a:p>
            <a:r>
              <a:rPr lang="en-US" sz="2400" dirty="0"/>
              <a:t>Competitor data in healthcare can be incomplete and out-of-date, although good information can be collected with some hard work and resourcefulness.</a:t>
            </a:r>
          </a:p>
          <a:p>
            <a:r>
              <a:rPr lang="en-US" sz="2400" dirty="0"/>
              <a:t>Competitors may operate on a variety of levels. </a:t>
            </a:r>
          </a:p>
          <a:p>
            <a:pPr lvl="1"/>
            <a:r>
              <a:rPr lang="en-US" sz="2400" dirty="0"/>
              <a:t>Some organizations may compete in most or all service categories, whereas others may do so in one or a few select niches.</a:t>
            </a:r>
          </a:p>
          <a:p>
            <a:r>
              <a:rPr lang="en-US" sz="2400" dirty="0"/>
              <a:t>In many markets across the United States, new market entrants are competing with acute care providers, particularly in the retail space.</a:t>
            </a:r>
          </a:p>
          <a:p>
            <a:r>
              <a:rPr lang="en-US" sz="2400" dirty="0"/>
              <a:t>Collect competitor data from local, regional, state, and national sources, including those listed in exhibits 6.3 and 6.4.</a:t>
            </a:r>
          </a:p>
          <a:p>
            <a:r>
              <a:rPr lang="en-US" sz="2400" dirty="0"/>
              <a:t>A three-part example from a strategic plan (exhibits 6.11, 6.12, 6.13) demonstrates a rigorous analysis for a fictional organization.</a:t>
            </a:r>
          </a:p>
        </p:txBody>
      </p:sp>
      <p:sp>
        <p:nvSpPr>
          <p:cNvPr id="4" name="Title 1"/>
          <p:cNvSpPr>
            <a:spLocks noGrp="1"/>
          </p:cNvSpPr>
          <p:nvPr>
            <p:ph type="title"/>
          </p:nvPr>
        </p:nvSpPr>
        <p:spPr>
          <a:xfrm>
            <a:off x="150812" y="68239"/>
            <a:ext cx="12038013" cy="1066800"/>
          </a:xfrm>
        </p:spPr>
        <p:style>
          <a:lnRef idx="3">
            <a:schemeClr val="lt1"/>
          </a:lnRef>
          <a:fillRef idx="1">
            <a:schemeClr val="dk1"/>
          </a:fillRef>
          <a:effectRef idx="1">
            <a:schemeClr val="dk1"/>
          </a:effectRef>
          <a:fontRef idx="minor">
            <a:schemeClr val="lt1"/>
          </a:fontRef>
        </p:style>
        <p:txBody>
          <a:bodyPr>
            <a:normAutofit/>
          </a:bodyPr>
          <a:lstStyle/>
          <a:p>
            <a:pPr algn="ctr"/>
            <a:r>
              <a:rPr lang="en-US" sz="6000" dirty="0"/>
              <a:t>ANALYZE COMPETITORS</a:t>
            </a:r>
            <a:endParaRPr lang="en-US" sz="6000" b="1" dirty="0"/>
          </a:p>
        </p:txBody>
      </p:sp>
    </p:spTree>
    <p:extLst>
      <p:ext uri="{BB962C8B-B14F-4D97-AF65-F5344CB8AC3E}">
        <p14:creationId xmlns:p14="http://schemas.microsoft.com/office/powerpoint/2010/main" val="39312555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2"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1+#ppt_w/2"/>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2"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1+#ppt_w/2"/>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2" fill="hold"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1+#ppt_w/2"/>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ppt_y"/>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2" fill="hold"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1+#ppt_w/2"/>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76199"/>
            <a:ext cx="12188824" cy="948397"/>
          </a:xfrm>
        </p:spPr>
        <p:style>
          <a:lnRef idx="1">
            <a:schemeClr val="dk1"/>
          </a:lnRef>
          <a:fillRef idx="2">
            <a:schemeClr val="dk1"/>
          </a:fillRef>
          <a:effectRef idx="1">
            <a:schemeClr val="dk1"/>
          </a:effectRef>
          <a:fontRef idx="minor">
            <a:schemeClr val="dk1"/>
          </a:fontRef>
        </p:style>
        <p:txBody>
          <a:bodyPr>
            <a:normAutofit/>
          </a:bodyPr>
          <a:lstStyle/>
          <a:p>
            <a:pPr algn="ctr"/>
            <a:r>
              <a:rPr lang="en-US" sz="4800" b="1" dirty="0"/>
              <a:t>MARKET FORECASTS AND IMPLICATIONS</a:t>
            </a:r>
          </a:p>
        </p:txBody>
      </p:sp>
      <p:sp>
        <p:nvSpPr>
          <p:cNvPr id="3" name="Content Placeholder 2"/>
          <p:cNvSpPr>
            <a:spLocks noGrp="1"/>
          </p:cNvSpPr>
          <p:nvPr>
            <p:ph idx="13"/>
          </p:nvPr>
        </p:nvSpPr>
        <p:spPr>
          <a:xfrm>
            <a:off x="150812" y="1143000"/>
            <a:ext cx="7010400" cy="5410200"/>
          </a:xfrm>
        </p:spPr>
        <p:txBody>
          <a:bodyPr>
            <a:normAutofit lnSpcReduction="10000"/>
          </a:bodyPr>
          <a:lstStyle/>
          <a:p>
            <a:r>
              <a:rPr lang="en-US" dirty="0"/>
              <a:t>In addition to assessing anticipated population, economic, and health status changes in the market, it may be necessary to forecast health services utilization.</a:t>
            </a:r>
          </a:p>
          <a:p>
            <a:r>
              <a:rPr lang="en-US" dirty="0"/>
              <a:t>Utilization forecasts can be employed if there is a predetermined consensus that the strategic plan will likely focus on a specific segment of services (e.g., outpatient services, cancer services) and will necessitate more thorough analysis.</a:t>
            </a:r>
          </a:p>
          <a:p>
            <a:r>
              <a:rPr lang="en-US" dirty="0"/>
              <a:t>The forecast will include a baseline level of market utilization for the specific services and projected growth or reduction of those services based on a variety of factors, including:</a:t>
            </a:r>
          </a:p>
        </p:txBody>
      </p:sp>
      <p:sp>
        <p:nvSpPr>
          <p:cNvPr id="4" name="TextBox 3"/>
          <p:cNvSpPr txBox="1"/>
          <p:nvPr/>
        </p:nvSpPr>
        <p:spPr>
          <a:xfrm>
            <a:off x="7923212" y="1862941"/>
            <a:ext cx="4038600" cy="3970318"/>
          </a:xfrm>
          <a:prstGeom prst="rect">
            <a:avLst/>
          </a:prstGeom>
          <a:ln/>
        </p:spPr>
        <p:style>
          <a:lnRef idx="3">
            <a:schemeClr val="lt1"/>
          </a:lnRef>
          <a:fillRef idx="1">
            <a:schemeClr val="dk1"/>
          </a:fillRef>
          <a:effectRef idx="1">
            <a:schemeClr val="dk1"/>
          </a:effectRef>
          <a:fontRef idx="minor">
            <a:schemeClr val="lt1"/>
          </a:fontRef>
        </p:style>
        <p:txBody>
          <a:bodyPr wrap="square" rtlCol="0" anchor="ctr" anchorCtr="1">
            <a:spAutoFit/>
          </a:bodyPr>
          <a:lstStyle/>
          <a:p>
            <a:pPr marL="285750" indent="-285750">
              <a:buFont typeface="Arial" panose="020B0604020202020204" pitchFamily="34" charset="0"/>
              <a:buChar char="•"/>
            </a:pPr>
            <a:r>
              <a:rPr lang="en-US" sz="2800" dirty="0">
                <a:latin typeface="Arial Narrow" panose="020B0606020202030204" pitchFamily="34" charset="0"/>
              </a:rPr>
              <a:t>population and demographic changes,</a:t>
            </a:r>
          </a:p>
          <a:p>
            <a:pPr marL="285750" indent="-285750">
              <a:buFont typeface="Arial" panose="020B0604020202020204" pitchFamily="34" charset="0"/>
              <a:buChar char="•"/>
            </a:pPr>
            <a:r>
              <a:rPr lang="en-US" sz="2800" dirty="0">
                <a:latin typeface="Arial Narrow" panose="020B0606020202030204" pitchFamily="34" charset="0"/>
              </a:rPr>
              <a:t> variations in care delivery (e.g., surgeries shifting to outpatient settings), or </a:t>
            </a:r>
          </a:p>
          <a:p>
            <a:pPr marL="285750" indent="-285750">
              <a:buFont typeface="Arial" panose="020B0604020202020204" pitchFamily="34" charset="0"/>
              <a:buChar char="•"/>
            </a:pPr>
            <a:r>
              <a:rPr lang="en-US" sz="2800" dirty="0">
                <a:latin typeface="Arial Narrow" panose="020B0606020202030204" pitchFamily="34" charset="0"/>
              </a:rPr>
              <a:t>the effect of efforts to manage care to reduce avoidable admissions.</a:t>
            </a:r>
          </a:p>
          <a:p>
            <a:endParaRPr lang="en-US" sz="2800" dirty="0">
              <a:latin typeface="Arial Narrow" panose="020B0606020202030204" pitchFamily="34" charset="0"/>
            </a:endParaRPr>
          </a:p>
        </p:txBody>
      </p:sp>
    </p:spTree>
    <p:extLst>
      <p:ext uri="{BB962C8B-B14F-4D97-AF65-F5344CB8AC3E}">
        <p14:creationId xmlns:p14="http://schemas.microsoft.com/office/powerpoint/2010/main" val="26945702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4">
                                            <p:txEl>
                                              <p:pRg st="0" end="0"/>
                                            </p:txEl>
                                          </p:spTgt>
                                        </p:tgtEl>
                                        <p:attrNameLst>
                                          <p:attrName>style.visibility</p:attrName>
                                        </p:attrNameLst>
                                      </p:cBhvr>
                                      <p:to>
                                        <p:strVal val="visible"/>
                                      </p:to>
                                    </p:set>
                                    <p:anim calcmode="lin" valueType="num">
                                      <p:cBhvr additive="base">
                                        <p:cTn id="25"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4">
                                            <p:txEl>
                                              <p:pRg st="1" end="1"/>
                                            </p:txEl>
                                          </p:spTgt>
                                        </p:tgtEl>
                                        <p:attrNameLst>
                                          <p:attrName>style.visibility</p:attrName>
                                        </p:attrNameLst>
                                      </p:cBhvr>
                                      <p:to>
                                        <p:strVal val="visible"/>
                                      </p:to>
                                    </p:set>
                                    <p:anim calcmode="lin" valueType="num">
                                      <p:cBhvr additive="base">
                                        <p:cTn id="31"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4">
                                            <p:txEl>
                                              <p:pRg st="2" end="2"/>
                                            </p:txEl>
                                          </p:spTgt>
                                        </p:tgtEl>
                                        <p:attrNameLst>
                                          <p:attrName>style.visibility</p:attrName>
                                        </p:attrNameLst>
                                      </p:cBhvr>
                                      <p:to>
                                        <p:strVal val="visible"/>
                                      </p:to>
                                    </p:set>
                                    <p:anim calcmode="lin" valueType="num">
                                      <p:cBhvr additive="base">
                                        <p:cTn id="37" dur="5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4">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549" y="4549"/>
            <a:ext cx="12198374" cy="719797"/>
          </a:xfrm>
        </p:spPr>
        <p:style>
          <a:lnRef idx="1">
            <a:schemeClr val="dk1"/>
          </a:lnRef>
          <a:fillRef idx="3">
            <a:schemeClr val="dk1"/>
          </a:fillRef>
          <a:effectRef idx="2">
            <a:schemeClr val="dk1"/>
          </a:effectRef>
          <a:fontRef idx="minor">
            <a:schemeClr val="lt1"/>
          </a:fontRef>
        </p:style>
        <p:txBody>
          <a:bodyPr/>
          <a:lstStyle/>
          <a:p>
            <a:pPr algn="ctr"/>
            <a:r>
              <a:rPr lang="en-US" dirty="0"/>
              <a:t>THE EXTERNAL ASSESSMENT’S END PRODUCT</a:t>
            </a:r>
          </a:p>
        </p:txBody>
      </p:sp>
      <p:sp>
        <p:nvSpPr>
          <p:cNvPr id="3" name="Content Placeholder 2"/>
          <p:cNvSpPr>
            <a:spLocks noGrp="1"/>
          </p:cNvSpPr>
          <p:nvPr>
            <p:ph idx="13"/>
          </p:nvPr>
        </p:nvSpPr>
        <p:spPr>
          <a:xfrm>
            <a:off x="74611" y="739131"/>
            <a:ext cx="5715001" cy="5814069"/>
          </a:xfrm>
        </p:spPr>
        <p:txBody>
          <a:bodyPr>
            <a:normAutofit/>
          </a:bodyPr>
          <a:lstStyle/>
          <a:p>
            <a:r>
              <a:rPr lang="en-US" dirty="0"/>
              <a:t>A summary of the market structure and dynamics should be prepared in parallel form to that of the internal assessment. </a:t>
            </a:r>
          </a:p>
          <a:p>
            <a:r>
              <a:rPr lang="en-US" dirty="0"/>
              <a:t>When possible, comparison to benchmarks can help focus the summary on noteworthy key points. </a:t>
            </a:r>
          </a:p>
          <a:p>
            <a:r>
              <a:rPr lang="en-US" dirty="0"/>
              <a:t>A brief report with several charts and tables accompanied by modest narration or highlighting of key points should suffice. </a:t>
            </a:r>
          </a:p>
          <a:p>
            <a:r>
              <a:rPr lang="en-US" dirty="0"/>
              <a:t>Additional materials may be available for backup support if needed.</a:t>
            </a:r>
          </a:p>
        </p:txBody>
      </p:sp>
      <p:pic>
        <p:nvPicPr>
          <p:cNvPr id="2050" name="Picture 2" descr="Image result for external assessment of the marke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18212" y="739131"/>
            <a:ext cx="6170613" cy="589026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742899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3"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3"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0-#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3"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0-#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3"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1+#ppt_w/2"/>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42203"/>
            <a:ext cx="12188825" cy="1066800"/>
          </a:xfrm>
        </p:spPr>
        <p:style>
          <a:lnRef idx="2">
            <a:schemeClr val="dk1">
              <a:shade val="50000"/>
            </a:schemeClr>
          </a:lnRef>
          <a:fillRef idx="1">
            <a:schemeClr val="dk1"/>
          </a:fillRef>
          <a:effectRef idx="0">
            <a:schemeClr val="dk1"/>
          </a:effectRef>
          <a:fontRef idx="minor">
            <a:schemeClr val="lt1"/>
          </a:fontRef>
        </p:style>
        <p:txBody>
          <a:bodyPr>
            <a:normAutofit/>
          </a:bodyPr>
          <a:lstStyle/>
          <a:p>
            <a:pPr algn="ctr"/>
            <a:r>
              <a:rPr lang="en-US" sz="5400" dirty="0"/>
              <a:t>TRANSLATION INTO CONCLUSIONS</a:t>
            </a:r>
          </a:p>
        </p:txBody>
      </p:sp>
      <p:sp>
        <p:nvSpPr>
          <p:cNvPr id="3" name="Content Placeholder 2"/>
          <p:cNvSpPr>
            <a:spLocks noGrp="1"/>
          </p:cNvSpPr>
          <p:nvPr>
            <p:ph idx="13"/>
          </p:nvPr>
        </p:nvSpPr>
        <p:spPr>
          <a:xfrm>
            <a:off x="531812" y="1447800"/>
            <a:ext cx="10591800" cy="4495800"/>
          </a:xfrm>
        </p:spPr>
        <p:txBody>
          <a:bodyPr>
            <a:noAutofit/>
          </a:bodyPr>
          <a:lstStyle/>
          <a:p>
            <a:pPr marL="0" indent="0">
              <a:buNone/>
            </a:pPr>
            <a:r>
              <a:rPr lang="en-US" sz="3200" dirty="0"/>
              <a:t>The internal and external assessments need to produce three main outputs to lay the foundation for subsequent activities: </a:t>
            </a:r>
          </a:p>
          <a:p>
            <a:pPr marL="514350" indent="-514350">
              <a:buAutoNum type="arabicParenBoth"/>
            </a:pPr>
            <a:r>
              <a:rPr lang="en-US" sz="3200" dirty="0"/>
              <a:t>A succinct, pointed, and honest statement of the organization’s competitive advantages and disadvantages in the marketplace; </a:t>
            </a:r>
          </a:p>
          <a:p>
            <a:pPr marL="514350" indent="-514350">
              <a:buAutoNum type="arabicParenBoth"/>
            </a:pPr>
            <a:r>
              <a:rPr lang="en-US" sz="3200" dirty="0"/>
              <a:t>Assumptions about the future environment;</a:t>
            </a:r>
          </a:p>
          <a:p>
            <a:pPr marL="514350" indent="-514350">
              <a:buAutoNum type="arabicParenBoth"/>
            </a:pPr>
            <a:r>
              <a:rPr lang="en-US" sz="3200" dirty="0"/>
              <a:t>With the content of the first two outputs in mind, identification of critical planning issues that require resolution in the strategic planning process.</a:t>
            </a:r>
          </a:p>
        </p:txBody>
      </p:sp>
    </p:spTree>
    <p:extLst>
      <p:ext uri="{BB962C8B-B14F-4D97-AF65-F5344CB8AC3E}">
        <p14:creationId xmlns:p14="http://schemas.microsoft.com/office/powerpoint/2010/main" val="14089876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76199"/>
            <a:ext cx="12188824" cy="948397"/>
          </a:xfrm>
        </p:spPr>
        <p:style>
          <a:lnRef idx="1">
            <a:schemeClr val="dk1"/>
          </a:lnRef>
          <a:fillRef idx="3">
            <a:schemeClr val="dk1"/>
          </a:fillRef>
          <a:effectRef idx="2">
            <a:schemeClr val="dk1"/>
          </a:effectRef>
          <a:fontRef idx="minor">
            <a:schemeClr val="lt1"/>
          </a:fontRef>
        </p:style>
        <p:txBody>
          <a:bodyPr/>
          <a:lstStyle/>
          <a:p>
            <a:pPr algn="ctr"/>
            <a:r>
              <a:rPr lang="en-US" dirty="0"/>
              <a:t>COMPETITIVE ADVANTAGES AND DISADVANTAGES</a:t>
            </a:r>
          </a:p>
        </p:txBody>
      </p:sp>
      <p:sp>
        <p:nvSpPr>
          <p:cNvPr id="3" name="Content Placeholder 2"/>
          <p:cNvSpPr>
            <a:spLocks noGrp="1"/>
          </p:cNvSpPr>
          <p:nvPr>
            <p:ph idx="13"/>
          </p:nvPr>
        </p:nvSpPr>
        <p:spPr>
          <a:xfrm>
            <a:off x="531812" y="1447800"/>
            <a:ext cx="11125200" cy="4190999"/>
          </a:xfrm>
        </p:spPr>
        <p:txBody>
          <a:bodyPr>
            <a:noAutofit/>
          </a:bodyPr>
          <a:lstStyle/>
          <a:p>
            <a:r>
              <a:rPr lang="en-US" sz="3200" dirty="0"/>
              <a:t>No particular approach or format for determining and displaying competitive advantages and disadvantages is universally accepted.</a:t>
            </a:r>
          </a:p>
          <a:p>
            <a:r>
              <a:rPr lang="en-US" sz="3200" dirty="0"/>
              <a:t>In general, the three most reliable measures of competitive advantage or disadvantage are:</a:t>
            </a:r>
          </a:p>
          <a:p>
            <a:pPr marL="514350" indent="-514350">
              <a:buFont typeface="+mj-lt"/>
              <a:buAutoNum type="arabicPeriod"/>
            </a:pPr>
            <a:r>
              <a:rPr lang="en-US" sz="3200" dirty="0"/>
              <a:t> value position (quality relative to cost), </a:t>
            </a:r>
          </a:p>
          <a:p>
            <a:pPr marL="514350" indent="-514350">
              <a:buFont typeface="+mj-lt"/>
              <a:buAutoNum type="arabicPeriod"/>
            </a:pPr>
            <a:r>
              <a:rPr lang="en-US" sz="3200" dirty="0"/>
              <a:t>market share, and </a:t>
            </a:r>
          </a:p>
          <a:p>
            <a:pPr marL="514350" indent="-514350">
              <a:buFont typeface="+mj-lt"/>
              <a:buAutoNum type="arabicPeriod"/>
            </a:pPr>
            <a:r>
              <a:rPr lang="en-US" sz="3200" dirty="0"/>
              <a:t>bond rating.</a:t>
            </a:r>
          </a:p>
        </p:txBody>
      </p:sp>
    </p:spTree>
    <p:extLst>
      <p:ext uri="{BB962C8B-B14F-4D97-AF65-F5344CB8AC3E}">
        <p14:creationId xmlns:p14="http://schemas.microsoft.com/office/powerpoint/2010/main" val="25696466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3"/>
          </p:nvPr>
        </p:nvSpPr>
        <p:spPr>
          <a:xfrm>
            <a:off x="227012" y="1066800"/>
            <a:ext cx="11811000" cy="5105400"/>
          </a:xfrm>
        </p:spPr>
        <p:txBody>
          <a:bodyPr>
            <a:noAutofit/>
          </a:bodyPr>
          <a:lstStyle/>
          <a:p>
            <a:r>
              <a:rPr lang="en-US" dirty="0"/>
              <a:t>The most commonly used format for displaying competitive advantage and disadvantage is a SWOT analysis. </a:t>
            </a:r>
          </a:p>
          <a:p>
            <a:r>
              <a:rPr lang="en-US" dirty="0"/>
              <a:t>Each category in the analysis has a specific orientation (internal, external) and purpose for examination as shown in exhibit 6.14. </a:t>
            </a:r>
          </a:p>
          <a:p>
            <a:r>
              <a:rPr lang="en-US" dirty="0"/>
              <a:t>A sample SWOT analysis is provided in exhibit 6.15.</a:t>
            </a:r>
          </a:p>
          <a:p>
            <a:r>
              <a:rPr lang="en-US" dirty="0"/>
              <a:t>While the team may initially generate a lengthy SWOT analysis, the final list should be refined to a one-page summary. </a:t>
            </a:r>
          </a:p>
          <a:p>
            <a:r>
              <a:rPr lang="en-US" dirty="0"/>
              <a:t>As the exhibits show, items may be drawn from any category of the internal and external assessments, but not every assessment category needs to be represented in the final summary.</a:t>
            </a:r>
          </a:p>
        </p:txBody>
      </p:sp>
      <p:sp>
        <p:nvSpPr>
          <p:cNvPr id="4" name="Title 1"/>
          <p:cNvSpPr>
            <a:spLocks noGrp="1"/>
          </p:cNvSpPr>
          <p:nvPr>
            <p:ph type="title"/>
          </p:nvPr>
        </p:nvSpPr>
        <p:spPr>
          <a:xfrm>
            <a:off x="0" y="18197"/>
            <a:ext cx="12188825" cy="816591"/>
          </a:xfrm>
        </p:spPr>
        <p:style>
          <a:lnRef idx="1">
            <a:schemeClr val="dk1"/>
          </a:lnRef>
          <a:fillRef idx="3">
            <a:schemeClr val="dk1"/>
          </a:fillRef>
          <a:effectRef idx="2">
            <a:schemeClr val="dk1"/>
          </a:effectRef>
          <a:fontRef idx="minor">
            <a:schemeClr val="lt1"/>
          </a:fontRef>
        </p:style>
        <p:txBody>
          <a:bodyPr>
            <a:noAutofit/>
          </a:bodyPr>
          <a:lstStyle/>
          <a:p>
            <a:pPr algn="ctr"/>
            <a:r>
              <a:rPr lang="en-US" sz="4400" dirty="0"/>
              <a:t>COMPETITIVE ADVANTAGES AND DISADVANTAGES</a:t>
            </a:r>
          </a:p>
        </p:txBody>
      </p:sp>
    </p:spTree>
    <p:extLst>
      <p:ext uri="{BB962C8B-B14F-4D97-AF65-F5344CB8AC3E}">
        <p14:creationId xmlns:p14="http://schemas.microsoft.com/office/powerpoint/2010/main" val="18040516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3"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3"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0-#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3"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0-#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3"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1+#ppt_w/2"/>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0-#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3"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1+#ppt_w/2"/>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42203"/>
            <a:ext cx="12188824" cy="1066800"/>
          </a:xfrm>
        </p:spPr>
        <p:style>
          <a:lnRef idx="2">
            <a:schemeClr val="dk1">
              <a:shade val="50000"/>
            </a:schemeClr>
          </a:lnRef>
          <a:fillRef idx="1">
            <a:schemeClr val="dk1"/>
          </a:fillRef>
          <a:effectRef idx="0">
            <a:schemeClr val="dk1"/>
          </a:effectRef>
          <a:fontRef idx="minor">
            <a:schemeClr val="lt1"/>
          </a:fontRef>
        </p:style>
        <p:txBody>
          <a:bodyPr>
            <a:normAutofit/>
          </a:bodyPr>
          <a:lstStyle/>
          <a:p>
            <a:pPr algn="ctr"/>
            <a:r>
              <a:rPr lang="en-US" sz="4800" dirty="0"/>
              <a:t>ASSUMPTIONS ABOUT THE FUTURE</a:t>
            </a:r>
          </a:p>
        </p:txBody>
      </p:sp>
      <p:sp>
        <p:nvSpPr>
          <p:cNvPr id="3" name="Content Placeholder 2"/>
          <p:cNvSpPr>
            <a:spLocks noGrp="1"/>
          </p:cNvSpPr>
          <p:nvPr>
            <p:ph idx="13"/>
          </p:nvPr>
        </p:nvSpPr>
        <p:spPr>
          <a:xfrm>
            <a:off x="150812" y="1143000"/>
            <a:ext cx="7086600" cy="5334000"/>
          </a:xfrm>
        </p:spPr>
        <p:txBody>
          <a:bodyPr>
            <a:normAutofit/>
          </a:bodyPr>
          <a:lstStyle/>
          <a:p>
            <a:r>
              <a:rPr lang="en-US" dirty="0"/>
              <a:t>Up to this point in its process, the environmental assessment has been concerned primarily with the past. </a:t>
            </a:r>
          </a:p>
          <a:p>
            <a:r>
              <a:rPr lang="en-US" dirty="0"/>
              <a:t>The remainder of the assessment and the strategic planning process shifts the focus to the future.</a:t>
            </a:r>
          </a:p>
          <a:p>
            <a:r>
              <a:rPr lang="en-US" dirty="0"/>
              <a:t>The first forward-looking task is to develop a picture of the future environment, at least three to five years hence and perhaps further, in which the organization will operate.</a:t>
            </a:r>
          </a:p>
          <a:p>
            <a:r>
              <a:rPr lang="en-US" dirty="0"/>
              <a:t>This forecast should consider key external factors (some local or regional, others state or national)</a:t>
            </a:r>
          </a:p>
        </p:txBody>
      </p:sp>
      <p:pic>
        <p:nvPicPr>
          <p:cNvPr id="4" name="Picture 3"/>
          <p:cNvPicPr>
            <a:picLocks noChangeAspect="1"/>
          </p:cNvPicPr>
          <p:nvPr/>
        </p:nvPicPr>
        <p:blipFill>
          <a:blip r:embed="rId2"/>
          <a:stretch>
            <a:fillRect/>
          </a:stretch>
        </p:blipFill>
        <p:spPr>
          <a:xfrm>
            <a:off x="7389812" y="1024596"/>
            <a:ext cx="4786052" cy="5833403"/>
          </a:xfrm>
          <a:prstGeom prst="rect">
            <a:avLst/>
          </a:prstGeom>
        </p:spPr>
      </p:pic>
    </p:spTree>
    <p:extLst>
      <p:ext uri="{BB962C8B-B14F-4D97-AF65-F5344CB8AC3E}">
        <p14:creationId xmlns:p14="http://schemas.microsoft.com/office/powerpoint/2010/main" val="9199216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2"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1+#ppt_w/2"/>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3"/>
          </p:nvPr>
        </p:nvSpPr>
        <p:spPr>
          <a:xfrm>
            <a:off x="104869" y="1219200"/>
            <a:ext cx="12083955" cy="5334000"/>
          </a:xfrm>
        </p:spPr>
        <p:txBody>
          <a:bodyPr>
            <a:normAutofit/>
          </a:bodyPr>
          <a:lstStyle/>
          <a:p>
            <a:r>
              <a:rPr lang="en-US" dirty="0"/>
              <a:t>The predictions of healthcare futurists and forecasts from publications and associations that track emerging trends can help healthcare organizations formulate their own assumptions (see the suggested readings at the end of this chapter for examples of available resources).</a:t>
            </a:r>
          </a:p>
          <a:p>
            <a:r>
              <a:rPr lang="en-US" dirty="0"/>
              <a:t>Gary Hamel and C. K. Prahalad (1994, 123) write that few organizations spend an adequate amount of time thinking about the future, noting that “senior managers devote less than 3% . . . of their time to building a corporate perspective on the future. In some companies, the figure is less than 1%.</a:t>
            </a:r>
          </a:p>
          <a:p>
            <a:r>
              <a:rPr lang="en-US" dirty="0"/>
              <a:t>Historically, healthcare organizations and the general business community have predicated much of their planning on one view of the future environment—usually a linear extrapolation from the past—rather than evaluating a wide range of possible futures.</a:t>
            </a:r>
          </a:p>
        </p:txBody>
      </p:sp>
      <p:sp>
        <p:nvSpPr>
          <p:cNvPr id="4" name="Title 1"/>
          <p:cNvSpPr>
            <a:spLocks noGrp="1"/>
          </p:cNvSpPr>
          <p:nvPr>
            <p:ph type="title"/>
          </p:nvPr>
        </p:nvSpPr>
        <p:spPr>
          <a:xfrm>
            <a:off x="74613" y="19334"/>
            <a:ext cx="12114212" cy="1066800"/>
          </a:xfrm>
        </p:spPr>
        <p:style>
          <a:lnRef idx="2">
            <a:schemeClr val="dk1">
              <a:shade val="50000"/>
            </a:schemeClr>
          </a:lnRef>
          <a:fillRef idx="1">
            <a:schemeClr val="dk1"/>
          </a:fillRef>
          <a:effectRef idx="0">
            <a:schemeClr val="dk1"/>
          </a:effectRef>
          <a:fontRef idx="minor">
            <a:schemeClr val="lt1"/>
          </a:fontRef>
        </p:style>
        <p:txBody>
          <a:bodyPr>
            <a:normAutofit/>
          </a:bodyPr>
          <a:lstStyle/>
          <a:p>
            <a:pPr algn="ctr"/>
            <a:r>
              <a:rPr lang="en-US" sz="4800" dirty="0"/>
              <a:t>ASSUMPTIONS ABOUT THE FUTURE</a:t>
            </a:r>
          </a:p>
        </p:txBody>
      </p:sp>
    </p:spTree>
    <p:extLst>
      <p:ext uri="{BB962C8B-B14F-4D97-AF65-F5344CB8AC3E}">
        <p14:creationId xmlns:p14="http://schemas.microsoft.com/office/powerpoint/2010/main" val="41250136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3"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3"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0-#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3"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3"/>
          </p:nvPr>
        </p:nvSpPr>
        <p:spPr>
          <a:xfrm>
            <a:off x="303212" y="1447800"/>
            <a:ext cx="11658600" cy="4190999"/>
          </a:xfrm>
        </p:spPr>
        <p:txBody>
          <a:bodyPr>
            <a:normAutofit lnSpcReduction="10000"/>
          </a:bodyPr>
          <a:lstStyle/>
          <a:p>
            <a:r>
              <a:rPr lang="en-US" dirty="0"/>
              <a:t>The upheavals in healthcare and other fields illustrate how this singular view of the future has led to major errors in organizational strategy and legitimate concern about the wisdom of planning for the future with a narrow view of possible future realities.</a:t>
            </a:r>
          </a:p>
          <a:p>
            <a:r>
              <a:rPr lang="en-US" dirty="0"/>
              <a:t>To ensure that a broader perspective is adopted, planning teams should define alternative futures and discuss them fully. </a:t>
            </a:r>
          </a:p>
          <a:p>
            <a:r>
              <a:rPr lang="en-US" dirty="0"/>
              <a:t>Products of the environmental assessment may need to be revised or fine-tuned after completing this task.</a:t>
            </a:r>
          </a:p>
          <a:p>
            <a:r>
              <a:rPr lang="en-US" dirty="0"/>
              <a:t>Many excellent references offer approaches for developing alter- native future scenarios., </a:t>
            </a:r>
          </a:p>
        </p:txBody>
      </p:sp>
      <p:sp>
        <p:nvSpPr>
          <p:cNvPr id="4" name="Title 1"/>
          <p:cNvSpPr>
            <a:spLocks noGrp="1"/>
          </p:cNvSpPr>
          <p:nvPr>
            <p:ph type="title"/>
          </p:nvPr>
        </p:nvSpPr>
        <p:spPr>
          <a:xfrm>
            <a:off x="1" y="-42203"/>
            <a:ext cx="12188824" cy="1066800"/>
          </a:xfrm>
        </p:spPr>
        <p:style>
          <a:lnRef idx="2">
            <a:schemeClr val="dk1">
              <a:shade val="50000"/>
            </a:schemeClr>
          </a:lnRef>
          <a:fillRef idx="1">
            <a:schemeClr val="dk1"/>
          </a:fillRef>
          <a:effectRef idx="0">
            <a:schemeClr val="dk1"/>
          </a:effectRef>
          <a:fontRef idx="minor">
            <a:schemeClr val="lt1"/>
          </a:fontRef>
        </p:style>
        <p:txBody>
          <a:bodyPr>
            <a:normAutofit/>
          </a:bodyPr>
          <a:lstStyle/>
          <a:p>
            <a:pPr algn="ctr"/>
            <a:r>
              <a:rPr lang="en-US" sz="4800" dirty="0"/>
              <a:t>ASSUMPTIONS ABOUT THE FUTURE</a:t>
            </a:r>
          </a:p>
        </p:txBody>
      </p:sp>
    </p:spTree>
    <p:extLst>
      <p:ext uri="{BB962C8B-B14F-4D97-AF65-F5344CB8AC3E}">
        <p14:creationId xmlns:p14="http://schemas.microsoft.com/office/powerpoint/2010/main" val="41169359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3"/>
          </p:nvPr>
        </p:nvSpPr>
        <p:spPr>
          <a:xfrm>
            <a:off x="379412" y="1600200"/>
            <a:ext cx="3352800" cy="2133600"/>
          </a:xfrm>
        </p:spPr>
        <p:txBody>
          <a:bodyPr/>
          <a:lstStyle/>
          <a:p>
            <a:r>
              <a:rPr lang="en-US" dirty="0"/>
              <a:t>Paul J. H. Schoemaker (1995) recommends the following steps in scenario development:</a:t>
            </a:r>
          </a:p>
          <a:p>
            <a:endParaRPr lang="en-US" dirty="0"/>
          </a:p>
        </p:txBody>
      </p:sp>
      <p:sp>
        <p:nvSpPr>
          <p:cNvPr id="4" name="Title 1"/>
          <p:cNvSpPr>
            <a:spLocks noGrp="1"/>
          </p:cNvSpPr>
          <p:nvPr>
            <p:ph type="title"/>
          </p:nvPr>
        </p:nvSpPr>
        <p:spPr>
          <a:xfrm>
            <a:off x="-1" y="-42203"/>
            <a:ext cx="12188825" cy="1066800"/>
          </a:xfrm>
        </p:spPr>
        <p:style>
          <a:lnRef idx="2">
            <a:schemeClr val="dk1">
              <a:shade val="50000"/>
            </a:schemeClr>
          </a:lnRef>
          <a:fillRef idx="1">
            <a:schemeClr val="dk1"/>
          </a:fillRef>
          <a:effectRef idx="0">
            <a:schemeClr val="dk1"/>
          </a:effectRef>
          <a:fontRef idx="minor">
            <a:schemeClr val="lt1"/>
          </a:fontRef>
        </p:style>
        <p:txBody>
          <a:bodyPr>
            <a:normAutofit/>
          </a:bodyPr>
          <a:lstStyle/>
          <a:p>
            <a:pPr algn="ctr"/>
            <a:r>
              <a:rPr lang="en-US" sz="4800" dirty="0"/>
              <a:t>ASSUMPTIONS ABOUT THE FUTURE</a:t>
            </a:r>
          </a:p>
        </p:txBody>
      </p:sp>
      <p:sp>
        <p:nvSpPr>
          <p:cNvPr id="5" name="TextBox 4"/>
          <p:cNvSpPr txBox="1"/>
          <p:nvPr/>
        </p:nvSpPr>
        <p:spPr>
          <a:xfrm>
            <a:off x="6246812" y="1024597"/>
            <a:ext cx="5715000" cy="4401205"/>
          </a:xfrm>
          <a:prstGeom prst="rect">
            <a:avLst/>
          </a:prstGeom>
          <a:ln/>
        </p:spPr>
        <p:style>
          <a:lnRef idx="2">
            <a:schemeClr val="dk1">
              <a:shade val="50000"/>
            </a:schemeClr>
          </a:lnRef>
          <a:fillRef idx="1">
            <a:schemeClr val="dk1"/>
          </a:fillRef>
          <a:effectRef idx="0">
            <a:schemeClr val="dk1"/>
          </a:effectRef>
          <a:fontRef idx="minor">
            <a:schemeClr val="lt1"/>
          </a:fontRef>
        </p:style>
        <p:txBody>
          <a:bodyPr wrap="square" rtlCol="0" anchor="ctr" anchorCtr="1">
            <a:spAutoFit/>
          </a:bodyPr>
          <a:lstStyle/>
          <a:p>
            <a:pPr marL="285750" indent="-285750">
              <a:buFont typeface="Wingdings" panose="05000000000000000000" pitchFamily="2" charset="2"/>
              <a:buChar char="ü"/>
            </a:pPr>
            <a:r>
              <a:rPr lang="en-US" sz="2800" dirty="0">
                <a:latin typeface="Arial Narrow" panose="020B0606020202030204" pitchFamily="34" charset="0"/>
              </a:rPr>
              <a:t>Define the scope</a:t>
            </a:r>
          </a:p>
          <a:p>
            <a:pPr marL="285750" indent="-285750">
              <a:buFont typeface="Wingdings" panose="05000000000000000000" pitchFamily="2" charset="2"/>
              <a:buChar char="ü"/>
            </a:pPr>
            <a:r>
              <a:rPr lang="en-US" sz="2800" dirty="0">
                <a:latin typeface="Arial Narrow" panose="020B0606020202030204" pitchFamily="34" charset="0"/>
              </a:rPr>
              <a:t>Identify major stakeholders</a:t>
            </a:r>
          </a:p>
          <a:p>
            <a:pPr marL="285750" indent="-285750">
              <a:buFont typeface="Wingdings" panose="05000000000000000000" pitchFamily="2" charset="2"/>
              <a:buChar char="ü"/>
            </a:pPr>
            <a:r>
              <a:rPr lang="en-US" sz="2800" dirty="0">
                <a:latin typeface="Arial Narrow" panose="020B0606020202030204" pitchFamily="34" charset="0"/>
              </a:rPr>
              <a:t>Identify basic trends</a:t>
            </a:r>
          </a:p>
          <a:p>
            <a:pPr marL="285750" indent="-285750">
              <a:buFont typeface="Wingdings" panose="05000000000000000000" pitchFamily="2" charset="2"/>
              <a:buChar char="ü"/>
            </a:pPr>
            <a:r>
              <a:rPr lang="en-US" sz="2800" dirty="0">
                <a:latin typeface="Arial Narrow" panose="020B0606020202030204" pitchFamily="34" charset="0"/>
              </a:rPr>
              <a:t>Identify key uncertainties</a:t>
            </a:r>
          </a:p>
          <a:p>
            <a:pPr marL="285750" indent="-285750">
              <a:buFont typeface="Wingdings" panose="05000000000000000000" pitchFamily="2" charset="2"/>
              <a:buChar char="ü"/>
            </a:pPr>
            <a:r>
              <a:rPr lang="en-US" sz="2800" dirty="0">
                <a:latin typeface="Arial Narrow" panose="020B0606020202030204" pitchFamily="34" charset="0"/>
              </a:rPr>
              <a:t>Construct initial scenario themes</a:t>
            </a:r>
          </a:p>
          <a:p>
            <a:pPr marL="285750" indent="-285750">
              <a:buFont typeface="Wingdings" panose="05000000000000000000" pitchFamily="2" charset="2"/>
              <a:buChar char="ü"/>
            </a:pPr>
            <a:r>
              <a:rPr lang="en-US" sz="2800" dirty="0">
                <a:latin typeface="Arial Narrow" panose="020B0606020202030204" pitchFamily="34" charset="0"/>
              </a:rPr>
              <a:t>Check for consistency and plausibility</a:t>
            </a:r>
          </a:p>
          <a:p>
            <a:pPr marL="285750" indent="-285750">
              <a:buFont typeface="Wingdings" panose="05000000000000000000" pitchFamily="2" charset="2"/>
              <a:buChar char="ü"/>
            </a:pPr>
            <a:r>
              <a:rPr lang="en-US" sz="2800" dirty="0">
                <a:latin typeface="Arial Narrow" panose="020B0606020202030204" pitchFamily="34" charset="0"/>
              </a:rPr>
              <a:t>Develop learning scenarios</a:t>
            </a:r>
          </a:p>
          <a:p>
            <a:pPr marL="285750" indent="-285750">
              <a:buFont typeface="Wingdings" panose="05000000000000000000" pitchFamily="2" charset="2"/>
              <a:buChar char="ü"/>
            </a:pPr>
            <a:r>
              <a:rPr lang="en-US" sz="2800" dirty="0">
                <a:latin typeface="Arial Narrow" panose="020B0606020202030204" pitchFamily="34" charset="0"/>
              </a:rPr>
              <a:t>Identify research needs</a:t>
            </a:r>
          </a:p>
          <a:p>
            <a:pPr marL="285750" indent="-285750">
              <a:buFont typeface="Wingdings" panose="05000000000000000000" pitchFamily="2" charset="2"/>
              <a:buChar char="ü"/>
            </a:pPr>
            <a:r>
              <a:rPr lang="en-US" sz="2800" dirty="0">
                <a:latin typeface="Arial Narrow" panose="020B0606020202030204" pitchFamily="34" charset="0"/>
              </a:rPr>
              <a:t>Develop quantitative models</a:t>
            </a:r>
          </a:p>
          <a:p>
            <a:pPr marL="285750" indent="-285750">
              <a:buFont typeface="Wingdings" panose="05000000000000000000" pitchFamily="2" charset="2"/>
              <a:buChar char="ü"/>
            </a:pPr>
            <a:r>
              <a:rPr lang="en-US" sz="2800" dirty="0">
                <a:latin typeface="Arial Narrow" panose="020B0606020202030204" pitchFamily="34" charset="0"/>
              </a:rPr>
              <a:t>Evolve toward decision scenarios</a:t>
            </a:r>
          </a:p>
        </p:txBody>
      </p:sp>
      <p:sp>
        <p:nvSpPr>
          <p:cNvPr id="6" name="TextBox 5"/>
          <p:cNvSpPr txBox="1"/>
          <p:nvPr/>
        </p:nvSpPr>
        <p:spPr>
          <a:xfrm>
            <a:off x="608012" y="5441602"/>
            <a:ext cx="10439400" cy="1384995"/>
          </a:xfrm>
          <a:prstGeom prst="rect">
            <a:avLst/>
          </a:prstGeom>
          <a:noFill/>
          <a:ln>
            <a:solidFill>
              <a:schemeClr val="bg2"/>
            </a:solidFill>
          </a:ln>
        </p:spPr>
        <p:txBody>
          <a:bodyPr wrap="square" rtlCol="0" anchor="ctr" anchorCtr="1">
            <a:spAutoFit/>
          </a:bodyPr>
          <a:lstStyle/>
          <a:p>
            <a:r>
              <a:rPr lang="en-US" sz="2800" dirty="0">
                <a:latin typeface="Arial Narrow" panose="020B0606020202030204" pitchFamily="34" charset="0"/>
              </a:rPr>
              <a:t>This approach enables organizational leadership to consider and seriously analyze diverse alternative futures and distill a composite scenario (or scenarios) from this broad view of the future.</a:t>
            </a:r>
          </a:p>
        </p:txBody>
      </p:sp>
    </p:spTree>
    <p:extLst>
      <p:ext uri="{BB962C8B-B14F-4D97-AF65-F5344CB8AC3E}">
        <p14:creationId xmlns:p14="http://schemas.microsoft.com/office/powerpoint/2010/main" val="13586438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5">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5">
                                            <p:txEl>
                                              <p:pRg st="9" end="9"/>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53" presetClass="entr" presetSubtype="16" fill="hold" grpId="0" nodeType="clickEffect">
                                  <p:stCondLst>
                                    <p:cond delay="0"/>
                                  </p:stCondLst>
                                  <p:childTnLst>
                                    <p:set>
                                      <p:cBhvr>
                                        <p:cTn id="46" dur="1" fill="hold">
                                          <p:stCondLst>
                                            <p:cond delay="0"/>
                                          </p:stCondLst>
                                        </p:cTn>
                                        <p:tgtEl>
                                          <p:spTgt spid="6"/>
                                        </p:tgtEl>
                                        <p:attrNameLst>
                                          <p:attrName>style.visibility</p:attrName>
                                        </p:attrNameLst>
                                      </p:cBhvr>
                                      <p:to>
                                        <p:strVal val="visible"/>
                                      </p:to>
                                    </p:set>
                                    <p:anim calcmode="lin" valueType="num">
                                      <p:cBhvr>
                                        <p:cTn id="47" dur="500" fill="hold"/>
                                        <p:tgtEl>
                                          <p:spTgt spid="6"/>
                                        </p:tgtEl>
                                        <p:attrNameLst>
                                          <p:attrName>ppt_w</p:attrName>
                                        </p:attrNameLst>
                                      </p:cBhvr>
                                      <p:tavLst>
                                        <p:tav tm="0">
                                          <p:val>
                                            <p:fltVal val="0"/>
                                          </p:val>
                                        </p:tav>
                                        <p:tav tm="100000">
                                          <p:val>
                                            <p:strVal val="#ppt_w"/>
                                          </p:val>
                                        </p:tav>
                                      </p:tavLst>
                                    </p:anim>
                                    <p:anim calcmode="lin" valueType="num">
                                      <p:cBhvr>
                                        <p:cTn id="48" dur="500" fill="hold"/>
                                        <p:tgtEl>
                                          <p:spTgt spid="6"/>
                                        </p:tgtEl>
                                        <p:attrNameLst>
                                          <p:attrName>ppt_h</p:attrName>
                                        </p:attrNameLst>
                                      </p:cBhvr>
                                      <p:tavLst>
                                        <p:tav tm="0">
                                          <p:val>
                                            <p:fltVal val="0"/>
                                          </p:val>
                                        </p:tav>
                                        <p:tav tm="100000">
                                          <p:val>
                                            <p:strVal val="#ppt_h"/>
                                          </p:val>
                                        </p:tav>
                                      </p:tavLst>
                                    </p:anim>
                                    <p:animEffect transition="in" filter="fade">
                                      <p:cBhvr>
                                        <p:cTn id="49"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3"/>
          </p:nvPr>
        </p:nvSpPr>
        <p:spPr>
          <a:xfrm>
            <a:off x="74611" y="1447800"/>
            <a:ext cx="12112626" cy="5181600"/>
          </a:xfrm>
        </p:spPr>
        <p:txBody>
          <a:bodyPr>
            <a:noAutofit/>
          </a:bodyPr>
          <a:lstStyle/>
          <a:p>
            <a:r>
              <a:rPr lang="en-US" dirty="0"/>
              <a:t>It is important to consider that while a scenario exercise may have varying usefulness for management or planning staff, who consider potential futures on a regular basis, it can be a helpful tool for trustees or physicians who are not focused on specific market or sector trends. </a:t>
            </a:r>
          </a:p>
          <a:p>
            <a:r>
              <a:rPr lang="en-US" dirty="0"/>
              <a:t>Exhibit 6.16 shows a scenario exercise that was used by the Strategic Planning Steering Committee at Yavapai Regional Medical Center (Arizona).</a:t>
            </a:r>
          </a:p>
          <a:p>
            <a:r>
              <a:rPr lang="en-US" dirty="0"/>
              <a:t>As exhibit 6.17 illustrates, the assumptions should be stated briefly to avoid unnecessarily complicating the presentation of the future.</a:t>
            </a:r>
          </a:p>
          <a:p>
            <a:pPr lvl="1"/>
            <a:r>
              <a:rPr lang="en-US" dirty="0"/>
              <a:t>This concise, simple summary of a potential future environment is a powerful guide by which to consider, or in many cases reconsider, critical planning issues and, subsequently, organizational mission and vision.</a:t>
            </a:r>
          </a:p>
        </p:txBody>
      </p:sp>
      <p:sp>
        <p:nvSpPr>
          <p:cNvPr id="4" name="Title 1"/>
          <p:cNvSpPr>
            <a:spLocks noGrp="1"/>
          </p:cNvSpPr>
          <p:nvPr>
            <p:ph type="title"/>
          </p:nvPr>
        </p:nvSpPr>
        <p:spPr>
          <a:xfrm>
            <a:off x="-1588" y="54591"/>
            <a:ext cx="12188825" cy="1066800"/>
          </a:xfrm>
        </p:spPr>
        <p:style>
          <a:lnRef idx="2">
            <a:schemeClr val="dk1">
              <a:shade val="50000"/>
            </a:schemeClr>
          </a:lnRef>
          <a:fillRef idx="1">
            <a:schemeClr val="dk1"/>
          </a:fillRef>
          <a:effectRef idx="0">
            <a:schemeClr val="dk1"/>
          </a:effectRef>
          <a:fontRef idx="minor">
            <a:schemeClr val="lt1"/>
          </a:fontRef>
        </p:style>
        <p:txBody>
          <a:bodyPr>
            <a:normAutofit/>
          </a:bodyPr>
          <a:lstStyle/>
          <a:p>
            <a:pPr algn="ctr"/>
            <a:r>
              <a:rPr lang="en-US" sz="4800" dirty="0"/>
              <a:t>ASSUMPTIONS ABOUT THE FUTURE</a:t>
            </a:r>
          </a:p>
        </p:txBody>
      </p:sp>
    </p:spTree>
    <p:extLst>
      <p:ext uri="{BB962C8B-B14F-4D97-AF65-F5344CB8AC3E}">
        <p14:creationId xmlns:p14="http://schemas.microsoft.com/office/powerpoint/2010/main" val="29094820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1"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0-#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1"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0-#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1"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3"/>
          </p:nvPr>
        </p:nvSpPr>
        <p:spPr>
          <a:xfrm>
            <a:off x="1" y="914400"/>
            <a:ext cx="5637211" cy="5791200"/>
          </a:xfrm>
        </p:spPr>
        <p:txBody>
          <a:bodyPr>
            <a:normAutofit fontScale="92500"/>
          </a:bodyPr>
          <a:lstStyle/>
          <a:p>
            <a:r>
              <a:rPr lang="en-US" dirty="0"/>
              <a:t>The final task in the environmental assessment is to determine what critical planning issues need to be resolved during the strategic planning process.</a:t>
            </a:r>
          </a:p>
          <a:p>
            <a:r>
              <a:rPr lang="en-US" dirty="0"/>
              <a:t>After the planning analyst or planning staff members select an initial list of issues, senior management team members review and revise the list, alone or together. </a:t>
            </a:r>
          </a:p>
          <a:p>
            <a:r>
              <a:rPr lang="en-US" dirty="0"/>
              <a:t>Exhibit 6.18 shows a worksheet used by a health system in Nevada to facilitate the prioritization of critical planning issues.</a:t>
            </a:r>
          </a:p>
          <a:p>
            <a:r>
              <a:rPr lang="en-US" dirty="0"/>
              <a:t>Typical critical planning issues that are common to strategic plans today are</a:t>
            </a:r>
          </a:p>
        </p:txBody>
      </p:sp>
      <p:sp>
        <p:nvSpPr>
          <p:cNvPr id="4" name="Title 1"/>
          <p:cNvSpPr>
            <a:spLocks noGrp="1"/>
          </p:cNvSpPr>
          <p:nvPr>
            <p:ph type="title"/>
          </p:nvPr>
        </p:nvSpPr>
        <p:spPr>
          <a:xfrm>
            <a:off x="1" y="10236"/>
            <a:ext cx="12188824" cy="795997"/>
          </a:xfrm>
        </p:spPr>
        <p:style>
          <a:lnRef idx="2">
            <a:schemeClr val="dk1">
              <a:shade val="50000"/>
            </a:schemeClr>
          </a:lnRef>
          <a:fillRef idx="1">
            <a:schemeClr val="dk1"/>
          </a:fillRef>
          <a:effectRef idx="0">
            <a:schemeClr val="dk1"/>
          </a:effectRef>
          <a:fontRef idx="minor">
            <a:schemeClr val="lt1"/>
          </a:fontRef>
        </p:style>
        <p:txBody>
          <a:bodyPr>
            <a:noAutofit/>
          </a:bodyPr>
          <a:lstStyle/>
          <a:p>
            <a:pPr algn="ctr"/>
            <a:r>
              <a:rPr lang="en-US" b="1" dirty="0"/>
              <a:t>IDENTIFICATION OF CRITICAL PLANNING ISSUES</a:t>
            </a:r>
            <a:endParaRPr lang="en-US" sz="4800" b="1" dirty="0"/>
          </a:p>
        </p:txBody>
      </p:sp>
      <p:sp>
        <p:nvSpPr>
          <p:cNvPr id="5" name="TextBox 4"/>
          <p:cNvSpPr txBox="1"/>
          <p:nvPr/>
        </p:nvSpPr>
        <p:spPr>
          <a:xfrm>
            <a:off x="5865812" y="1232357"/>
            <a:ext cx="5791200" cy="4832092"/>
          </a:xfrm>
          <a:prstGeom prst="rect">
            <a:avLst/>
          </a:prstGeom>
          <a:ln/>
        </p:spPr>
        <p:style>
          <a:lnRef idx="2">
            <a:schemeClr val="dk1">
              <a:shade val="50000"/>
            </a:schemeClr>
          </a:lnRef>
          <a:fillRef idx="1">
            <a:schemeClr val="dk1"/>
          </a:fillRef>
          <a:effectRef idx="0">
            <a:schemeClr val="dk1"/>
          </a:effectRef>
          <a:fontRef idx="minor">
            <a:schemeClr val="lt1"/>
          </a:fontRef>
        </p:style>
        <p:txBody>
          <a:bodyPr wrap="square" rtlCol="0" anchor="ctr" anchorCtr="1">
            <a:spAutoFit/>
          </a:bodyPr>
          <a:lstStyle/>
          <a:p>
            <a:r>
              <a:rPr lang="en-US" sz="2800" dirty="0">
                <a:latin typeface="Arial Narrow" panose="020B0606020202030204" pitchFamily="34" charset="0"/>
              </a:rPr>
              <a:t>• achieving sufficient scale and scope of services (via organic growth or affiliation), </a:t>
            </a:r>
          </a:p>
          <a:p>
            <a:r>
              <a:rPr lang="en-US" sz="2800" dirty="0">
                <a:latin typeface="Arial Narrow" panose="020B0606020202030204" pitchFamily="34" charset="0"/>
              </a:rPr>
              <a:t>• delivering and demonstrating value, • constructing an effective and integrated delivery system,</a:t>
            </a:r>
          </a:p>
          <a:p>
            <a:r>
              <a:rPr lang="en-US" sz="2800" dirty="0">
                <a:latin typeface="Arial Narrow" panose="020B0606020202030204" pitchFamily="34" charset="0"/>
              </a:rPr>
              <a:t> • the need for significant improvement in financial performance,</a:t>
            </a:r>
          </a:p>
          <a:p>
            <a:r>
              <a:rPr lang="en-US" sz="2800" dirty="0">
                <a:latin typeface="Arial Narrow" panose="020B0606020202030204" pitchFamily="34" charset="0"/>
              </a:rPr>
              <a:t> • managing population health,</a:t>
            </a:r>
          </a:p>
          <a:p>
            <a:r>
              <a:rPr lang="en-US" sz="2800" dirty="0">
                <a:latin typeface="Arial Narrow" panose="020B0606020202030204" pitchFamily="34" charset="0"/>
              </a:rPr>
              <a:t> • developing clinical programs, and</a:t>
            </a:r>
          </a:p>
          <a:p>
            <a:r>
              <a:rPr lang="en-US" sz="2800" dirty="0">
                <a:latin typeface="Arial Narrow" panose="020B0606020202030204" pitchFamily="34" charset="0"/>
              </a:rPr>
              <a:t> • improving competitive positioning.</a:t>
            </a:r>
          </a:p>
          <a:p>
            <a:endParaRPr lang="en-US" sz="2800" dirty="0">
              <a:latin typeface="Arial Narrow" panose="020B0606020202030204" pitchFamily="34" charset="0"/>
            </a:endParaRPr>
          </a:p>
        </p:txBody>
      </p:sp>
    </p:spTree>
    <p:extLst>
      <p:ext uri="{BB962C8B-B14F-4D97-AF65-F5344CB8AC3E}">
        <p14:creationId xmlns:p14="http://schemas.microsoft.com/office/powerpoint/2010/main" val="8709682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5">
                                            <p:txEl>
                                              <p:pRg st="0" end="0"/>
                                            </p:txEl>
                                          </p:spTgt>
                                        </p:tgtEl>
                                        <p:attrNameLst>
                                          <p:attrName>style.visibility</p:attrName>
                                        </p:attrNameLst>
                                      </p:cBhvr>
                                      <p:to>
                                        <p:strVal val="visible"/>
                                      </p:to>
                                    </p:set>
                                    <p:anim calcmode="lin" valueType="num">
                                      <p:cBhvr additive="base">
                                        <p:cTn id="31"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5">
                                            <p:txEl>
                                              <p:pRg st="1" end="1"/>
                                            </p:txEl>
                                          </p:spTgt>
                                        </p:tgtEl>
                                        <p:attrNameLst>
                                          <p:attrName>style.visibility</p:attrName>
                                        </p:attrNameLst>
                                      </p:cBhvr>
                                      <p:to>
                                        <p:strVal val="visible"/>
                                      </p:to>
                                    </p:set>
                                    <p:anim calcmode="lin" valueType="num">
                                      <p:cBhvr additive="base">
                                        <p:cTn id="37" dur="500" fill="hold"/>
                                        <p:tgtEl>
                                          <p:spTgt spid="5">
                                            <p:txEl>
                                              <p:pRg st="1" end="1"/>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5">
                                            <p:txEl>
                                              <p:pRg st="2" end="2"/>
                                            </p:txEl>
                                          </p:spTgt>
                                        </p:tgtEl>
                                        <p:attrNameLst>
                                          <p:attrName>style.visibility</p:attrName>
                                        </p:attrNameLst>
                                      </p:cBhvr>
                                      <p:to>
                                        <p:strVal val="visible"/>
                                      </p:to>
                                    </p:set>
                                    <p:anim calcmode="lin" valueType="num">
                                      <p:cBhvr additive="base">
                                        <p:cTn id="43" dur="500" fill="hold"/>
                                        <p:tgtEl>
                                          <p:spTgt spid="5">
                                            <p:txEl>
                                              <p:pRg st="2" end="2"/>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5">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5">
                                            <p:txEl>
                                              <p:pRg st="3" end="3"/>
                                            </p:txEl>
                                          </p:spTgt>
                                        </p:tgtEl>
                                        <p:attrNameLst>
                                          <p:attrName>style.visibility</p:attrName>
                                        </p:attrNameLst>
                                      </p:cBhvr>
                                      <p:to>
                                        <p:strVal val="visible"/>
                                      </p:to>
                                    </p:set>
                                    <p:anim calcmode="lin" valueType="num">
                                      <p:cBhvr additive="base">
                                        <p:cTn id="49" dur="500" fill="hold"/>
                                        <p:tgtEl>
                                          <p:spTgt spid="5">
                                            <p:txEl>
                                              <p:pRg st="3" end="3"/>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5">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5">
                                            <p:txEl>
                                              <p:pRg st="4" end="4"/>
                                            </p:txEl>
                                          </p:spTgt>
                                        </p:tgtEl>
                                        <p:attrNameLst>
                                          <p:attrName>style.visibility</p:attrName>
                                        </p:attrNameLst>
                                      </p:cBhvr>
                                      <p:to>
                                        <p:strVal val="visible"/>
                                      </p:to>
                                    </p:set>
                                    <p:anim calcmode="lin" valueType="num">
                                      <p:cBhvr additive="base">
                                        <p:cTn id="55" dur="500" fill="hold"/>
                                        <p:tgtEl>
                                          <p:spTgt spid="5">
                                            <p:txEl>
                                              <p:pRg st="4" end="4"/>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5">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nodeType="clickEffect">
                                  <p:stCondLst>
                                    <p:cond delay="0"/>
                                  </p:stCondLst>
                                  <p:childTnLst>
                                    <p:set>
                                      <p:cBhvr>
                                        <p:cTn id="60" dur="1" fill="hold">
                                          <p:stCondLst>
                                            <p:cond delay="0"/>
                                          </p:stCondLst>
                                        </p:cTn>
                                        <p:tgtEl>
                                          <p:spTgt spid="5">
                                            <p:txEl>
                                              <p:pRg st="5" end="5"/>
                                            </p:txEl>
                                          </p:spTgt>
                                        </p:tgtEl>
                                        <p:attrNameLst>
                                          <p:attrName>style.visibility</p:attrName>
                                        </p:attrNameLst>
                                      </p:cBhvr>
                                      <p:to>
                                        <p:strVal val="visible"/>
                                      </p:to>
                                    </p:set>
                                    <p:anim calcmode="lin" valueType="num">
                                      <p:cBhvr additive="base">
                                        <p:cTn id="61" dur="500" fill="hold"/>
                                        <p:tgtEl>
                                          <p:spTgt spid="5">
                                            <p:txEl>
                                              <p:pRg st="5" end="5"/>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5">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3"/>
          </p:nvPr>
        </p:nvSpPr>
        <p:spPr>
          <a:xfrm>
            <a:off x="150812" y="1219200"/>
            <a:ext cx="11887200" cy="5334000"/>
          </a:xfrm>
        </p:spPr>
        <p:txBody>
          <a:bodyPr>
            <a:normAutofit/>
          </a:bodyPr>
          <a:lstStyle/>
          <a:p>
            <a:r>
              <a:rPr lang="en-US" dirty="0"/>
              <a:t>A variety of largely operational and quasi-strategic matters frequently emerge as critical issues in the environmental assessment. </a:t>
            </a:r>
          </a:p>
          <a:p>
            <a:r>
              <a:rPr lang="en-US" dirty="0"/>
              <a:t>Leaders are often tempted to enumerate dozens of “important” issues that need to be resolved to ensure future success. </a:t>
            </a:r>
          </a:p>
          <a:p>
            <a:pPr lvl="1"/>
            <a:r>
              <a:rPr lang="en-US" dirty="0"/>
              <a:t>But by doing so, they sacrifice strategic clarity and precision in the name of comprehensiveness and political expediency. (See exhibit 6.18)</a:t>
            </a:r>
          </a:p>
          <a:p>
            <a:pPr lvl="1"/>
            <a:r>
              <a:rPr lang="en-US" dirty="0"/>
              <a:t>Only a limited number of issues can and should be dealt with in the strategic planning process if the planning is to lead to a successful outcome. </a:t>
            </a:r>
          </a:p>
          <a:p>
            <a:pPr lvl="1"/>
            <a:r>
              <a:rPr lang="en-US" dirty="0"/>
              <a:t>Exhibit 6.19 depicts how one healthcare delivery system subdivided the defined issues into two categories: critical strategic priorities and critical resource priorities. </a:t>
            </a:r>
          </a:p>
          <a:p>
            <a:pPr lvl="1"/>
            <a:r>
              <a:rPr lang="en-US" dirty="0"/>
              <a:t>This approach is one reasonable way to handle an otherwise thorny political situation.</a:t>
            </a:r>
          </a:p>
        </p:txBody>
      </p:sp>
      <p:sp>
        <p:nvSpPr>
          <p:cNvPr id="4" name="Title 1"/>
          <p:cNvSpPr>
            <a:spLocks noGrp="1"/>
          </p:cNvSpPr>
          <p:nvPr>
            <p:ph type="title"/>
          </p:nvPr>
        </p:nvSpPr>
        <p:spPr>
          <a:xfrm>
            <a:off x="1" y="40943"/>
            <a:ext cx="12188824" cy="1066800"/>
          </a:xfrm>
        </p:spPr>
        <p:style>
          <a:lnRef idx="2">
            <a:schemeClr val="dk1">
              <a:shade val="50000"/>
            </a:schemeClr>
          </a:lnRef>
          <a:fillRef idx="1">
            <a:schemeClr val="dk1"/>
          </a:fillRef>
          <a:effectRef idx="0">
            <a:schemeClr val="dk1"/>
          </a:effectRef>
          <a:fontRef idx="minor">
            <a:schemeClr val="lt1"/>
          </a:fontRef>
        </p:style>
        <p:txBody>
          <a:bodyPr>
            <a:noAutofit/>
          </a:bodyPr>
          <a:lstStyle/>
          <a:p>
            <a:pPr algn="ctr"/>
            <a:r>
              <a:rPr lang="en-US" b="1" dirty="0"/>
              <a:t>IDENTIFICATION OF CRITICAL PLANNING ISSUES</a:t>
            </a:r>
            <a:endParaRPr lang="en-US" sz="4800" b="1" dirty="0"/>
          </a:p>
        </p:txBody>
      </p:sp>
    </p:spTree>
    <p:extLst>
      <p:ext uri="{BB962C8B-B14F-4D97-AF65-F5344CB8AC3E}">
        <p14:creationId xmlns:p14="http://schemas.microsoft.com/office/powerpoint/2010/main" val="11266643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9"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9"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0-#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9"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0-#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9"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0-#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9"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0-#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9" fill="hold"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srcRect l="35359" t="14584" r="5491" b="14583"/>
          <a:stretch/>
        </p:blipFill>
        <p:spPr>
          <a:xfrm>
            <a:off x="227012" y="228600"/>
            <a:ext cx="11582400" cy="6477000"/>
          </a:xfrm>
          <a:prstGeom prst="rect">
            <a:avLst/>
          </a:prstGeom>
        </p:spPr>
      </p:pic>
    </p:spTree>
    <p:extLst>
      <p:ext uri="{BB962C8B-B14F-4D97-AF65-F5344CB8AC3E}">
        <p14:creationId xmlns:p14="http://schemas.microsoft.com/office/powerpoint/2010/main" val="19522430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Business Contrast 16x9">
  <a:themeElements>
    <a:clrScheme name="BusinessContrast">
      <a:dk1>
        <a:srgbClr val="000000"/>
      </a:dk1>
      <a:lt1>
        <a:sysClr val="window" lastClr="FFFFFF"/>
      </a:lt1>
      <a:dk2>
        <a:srgbClr val="000000"/>
      </a:dk2>
      <a:lt2>
        <a:srgbClr val="E5E8E8"/>
      </a:lt2>
      <a:accent1>
        <a:srgbClr val="00AEEF"/>
      </a:accent1>
      <a:accent2>
        <a:srgbClr val="EA428A"/>
      </a:accent2>
      <a:accent3>
        <a:srgbClr val="EED500"/>
      </a:accent3>
      <a:accent4>
        <a:srgbClr val="F5A70D"/>
      </a:accent4>
      <a:accent5>
        <a:srgbClr val="8BCB30"/>
      </a:accent5>
      <a:accent6>
        <a:srgbClr val="9962C1"/>
      </a:accent6>
      <a:hlink>
        <a:srgbClr val="00AEEF"/>
      </a:hlink>
      <a:folHlink>
        <a:srgbClr val="9962C1"/>
      </a:folHlink>
    </a:clrScheme>
    <a:fontScheme name="Franklin Gothic Medium">
      <a:majorFont>
        <a:latin typeface="Franklin Gothic Medium"/>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Franklin Gothic Medium"/>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usiness contrast presentation (widescreen).potx" id="{7A5589E3-C8FC-42FF-9F45-97961AC9204A}" vid="{8FC8D05C-4C37-46F2-BA08-1F1922797ED2}"/>
    </a:ext>
  </a:extLst>
</a:theme>
</file>

<file path=ppt/theme/theme2.xml><?xml version="1.0" encoding="utf-8"?>
<a:theme xmlns:a="http://schemas.openxmlformats.org/drawingml/2006/main" name="Office Theme">
  <a:themeElements>
    <a:clrScheme name="BusinessContrast">
      <a:dk1>
        <a:srgbClr val="000000"/>
      </a:dk1>
      <a:lt1>
        <a:sysClr val="window" lastClr="FFFFFF"/>
      </a:lt1>
      <a:dk2>
        <a:srgbClr val="000000"/>
      </a:dk2>
      <a:lt2>
        <a:srgbClr val="E5E8E8"/>
      </a:lt2>
      <a:accent1>
        <a:srgbClr val="00AEEF"/>
      </a:accent1>
      <a:accent2>
        <a:srgbClr val="EA428A"/>
      </a:accent2>
      <a:accent3>
        <a:srgbClr val="EED500"/>
      </a:accent3>
      <a:accent4>
        <a:srgbClr val="F5A70D"/>
      </a:accent4>
      <a:accent5>
        <a:srgbClr val="8BCB30"/>
      </a:accent5>
      <a:accent6>
        <a:srgbClr val="9962C1"/>
      </a:accent6>
      <a:hlink>
        <a:srgbClr val="00AEEF"/>
      </a:hlink>
      <a:folHlink>
        <a:srgbClr val="9962C1"/>
      </a:folHlink>
    </a:clrScheme>
    <a:fontScheme name="Franklin Gothic Medium">
      <a:majorFont>
        <a:latin typeface="Franklin Gothic Medium"/>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Franklin Gothic Medium"/>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Office Theme">
  <a:themeElements>
    <a:clrScheme name="BusinessContrast">
      <a:dk1>
        <a:srgbClr val="000000"/>
      </a:dk1>
      <a:lt1>
        <a:sysClr val="window" lastClr="FFFFFF"/>
      </a:lt1>
      <a:dk2>
        <a:srgbClr val="000000"/>
      </a:dk2>
      <a:lt2>
        <a:srgbClr val="E5E8E8"/>
      </a:lt2>
      <a:accent1>
        <a:srgbClr val="00AEEF"/>
      </a:accent1>
      <a:accent2>
        <a:srgbClr val="EA428A"/>
      </a:accent2>
      <a:accent3>
        <a:srgbClr val="EED500"/>
      </a:accent3>
      <a:accent4>
        <a:srgbClr val="F5A70D"/>
      </a:accent4>
      <a:accent5>
        <a:srgbClr val="8BCB30"/>
      </a:accent5>
      <a:accent6>
        <a:srgbClr val="9962C1"/>
      </a:accent6>
      <a:hlink>
        <a:srgbClr val="00AEEF"/>
      </a:hlink>
      <a:folHlink>
        <a:srgbClr val="9962C1"/>
      </a:folHlink>
    </a:clrScheme>
    <a:fontScheme name="Franklin Gothic Medium">
      <a:majorFont>
        <a:latin typeface="Franklin Gothic Medium"/>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Franklin Gothic Medium"/>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Business contrast presentation (widescreen)</Template>
  <TotalTime>104</TotalTime>
  <Words>5790</Words>
  <Application>Microsoft Office PowerPoint</Application>
  <PresentationFormat>Custom</PresentationFormat>
  <Paragraphs>349</Paragraphs>
  <Slides>64</Slides>
  <Notes>13</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64</vt:i4>
      </vt:variant>
    </vt:vector>
  </HeadingPairs>
  <TitlesOfParts>
    <vt:vector size="69" baseType="lpstr">
      <vt:lpstr>Arial</vt:lpstr>
      <vt:lpstr>Arial Narrow</vt:lpstr>
      <vt:lpstr>Roboto</vt:lpstr>
      <vt:lpstr>Wingdings</vt:lpstr>
      <vt:lpstr>Business Contrast 16x9</vt:lpstr>
      <vt:lpstr>Chapter 5 WHAT IS STRATEGIC THINKING?</vt:lpstr>
      <vt:lpstr>VIDEO</vt:lpstr>
      <vt:lpstr>INTRODUCTION</vt:lpstr>
      <vt:lpstr>INTRODUCTION</vt:lpstr>
      <vt:lpstr>PowerPoint Presentation</vt:lpstr>
      <vt:lpstr>PowerPoint Presentation</vt:lpstr>
      <vt:lpstr>STRATEGIC THINKING VERSUS STRATEGIC PLANNING</vt:lpstr>
      <vt:lpstr>STRATEGIC THINKING VERSUS STRATEGIC PLANNING</vt:lpstr>
      <vt:lpstr>STRATEGIC THINKING VERSUS STRATEGIC PLANNING</vt:lpstr>
      <vt:lpstr>THINKING DIFFERENTLY</vt:lpstr>
      <vt:lpstr>THINKING DIFFERENTLY</vt:lpstr>
      <vt:lpstr>THINKING DIFFERENTLY</vt:lpstr>
      <vt:lpstr>THINKING DIFFERENTLY</vt:lpstr>
      <vt:lpstr>THINKING DIFFERENTLY</vt:lpstr>
      <vt:lpstr>THINKING DIFFERENTLY</vt:lpstr>
      <vt:lpstr>THINKING DIFFERENTLY</vt:lpstr>
      <vt:lpstr>NEW APPROACHES TO PROMOTING STRATEGIC THINKING</vt:lpstr>
      <vt:lpstr>SCENARIO PLANNING</vt:lpstr>
      <vt:lpstr>SCENARIO PLANNING</vt:lpstr>
      <vt:lpstr>SCENARIO PLANNING</vt:lpstr>
      <vt:lpstr>SCENARIO PLANNING</vt:lpstr>
      <vt:lpstr>SCENARIO PLANNING</vt:lpstr>
      <vt:lpstr>SCENARIO PLANNING</vt:lpstr>
      <vt:lpstr>Decision Analysis and Game Theory</vt:lpstr>
      <vt:lpstr>BLUE OCEAN STRATEGY</vt:lpstr>
      <vt:lpstr>BLUE OCEAN STRATEGY</vt:lpstr>
      <vt:lpstr>BLUE OCEAN STRATEGY</vt:lpstr>
      <vt:lpstr>BLUE OCEAN STRATEGY</vt:lpstr>
      <vt:lpstr>PowerPoint Presentation</vt:lpstr>
      <vt:lpstr>PowerPoint Presentation</vt:lpstr>
      <vt:lpstr>PowerPoint Presentation</vt:lpstr>
      <vt:lpstr>Advanced Strategic Thinking</vt:lpstr>
      <vt:lpstr>Advanced Strategic Thinking</vt:lpstr>
      <vt:lpstr>CHAPTER 6 Phase 1: Analyzing the Environment</vt:lpstr>
      <vt:lpstr>LOOKING FORWARD VERSUS LOOKING BACKWARD</vt:lpstr>
      <vt:lpstr>SWOT ANALYSIS</vt:lpstr>
      <vt:lpstr>IMPORTANCE OF ENVIRONMENTAL ASSESSMENT</vt:lpstr>
      <vt:lpstr>Issues Related to Environmental Assessment</vt:lpstr>
      <vt:lpstr>PowerPoint Presentation</vt:lpstr>
      <vt:lpstr>DATA COLLECTION</vt:lpstr>
      <vt:lpstr>PowerPoint Presentation</vt:lpstr>
      <vt:lpstr>DATA COLLECTION</vt:lpstr>
      <vt:lpstr>DATA SOURCES AND ANALYSIS</vt:lpstr>
      <vt:lpstr>DATA SOURCES AND ANALYSIS</vt:lpstr>
      <vt:lpstr>DATA SOURCES AND ANALYSIS</vt:lpstr>
      <vt:lpstr>PURPOSE OF THE ASSESSMENT</vt:lpstr>
      <vt:lpstr>ASSESSMENT METHODOLOGY</vt:lpstr>
      <vt:lpstr>APPROACH TO THE MARKET ASSESSMENT</vt:lpstr>
      <vt:lpstr>REVIEW POPULATION CHARACTERISTICS</vt:lpstr>
      <vt:lpstr>REVIEW THE STATE OF HEALTHCARE DELIVERY IN THE LOCAL AND REGIONAL MARKET</vt:lpstr>
      <vt:lpstr>ANALYZE COMPETITORS</vt:lpstr>
      <vt:lpstr>MARKET FORECASTS AND IMPLICATIONS</vt:lpstr>
      <vt:lpstr>THE EXTERNAL ASSESSMENT’S END PRODUCT</vt:lpstr>
      <vt:lpstr>TRANSLATION INTO CONCLUSIONS</vt:lpstr>
      <vt:lpstr>COMPETITIVE ADVANTAGES AND DISADVANTAGES</vt:lpstr>
      <vt:lpstr>COMPETITIVE ADVANTAGES AND DISADVANTAGES</vt:lpstr>
      <vt:lpstr>ASSUMPTIONS ABOUT THE FUTURE</vt:lpstr>
      <vt:lpstr>ASSUMPTIONS ABOUT THE FUTURE</vt:lpstr>
      <vt:lpstr>ASSUMPTIONS ABOUT THE FUTURE</vt:lpstr>
      <vt:lpstr>ASSUMPTIONS ABOUT THE FUTURE</vt:lpstr>
      <vt:lpstr>ASSUMPTIONS ABOUT THE FUTURE</vt:lpstr>
      <vt:lpstr>IDENTIFICATION OF CRITICAL PLANNING ISSUES</vt:lpstr>
      <vt:lpstr>IDENTIFICATION OF CRITICAL PLANNING ISSUES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5 WHAT IS STRATEGIC THINKING?</dc:title>
  <dc:creator>Pete, Elizabeth</dc:creator>
  <cp:lastModifiedBy>Pete, Elizabeth</cp:lastModifiedBy>
  <cp:revision>16</cp:revision>
  <dcterms:created xsi:type="dcterms:W3CDTF">2018-06-11T16:39:50Z</dcterms:created>
  <dcterms:modified xsi:type="dcterms:W3CDTF">2020-11-30T18:56:16Z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nternalTags">
    <vt:lpwstr/>
  </property>
  <property fmtid="{D5CDD505-2E9C-101B-9397-08002B2CF9AE}" pid="3" name="ContentTypeId">
    <vt:lpwstr>0x010100AA3F7D94069FF64A86F7DFF56D60E3BE</vt:lpwstr>
  </property>
  <property fmtid="{D5CDD505-2E9C-101B-9397-08002B2CF9AE}" pid="4" name="FeatureTags">
    <vt:lpwstr/>
  </property>
  <property fmtid="{D5CDD505-2E9C-101B-9397-08002B2CF9AE}" pid="5" name="LocalizationTags">
    <vt:lpwstr/>
  </property>
  <property fmtid="{D5CDD505-2E9C-101B-9397-08002B2CF9AE}" pid="6" name="ScenarioTags">
    <vt:lpwstr/>
  </property>
  <property fmtid="{D5CDD505-2E9C-101B-9397-08002B2CF9AE}" pid="7" name="CampaignTags">
    <vt:lpwstr/>
  </property>
</Properties>
</file>